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330" r:id="rId2"/>
    <p:sldId id="331" r:id="rId3"/>
    <p:sldId id="390" r:id="rId4"/>
    <p:sldId id="332" r:id="rId5"/>
    <p:sldId id="333" r:id="rId6"/>
    <p:sldId id="353" r:id="rId7"/>
    <p:sldId id="354" r:id="rId8"/>
    <p:sldId id="334" r:id="rId9"/>
    <p:sldId id="335" r:id="rId10"/>
    <p:sldId id="336" r:id="rId11"/>
    <p:sldId id="337" r:id="rId12"/>
    <p:sldId id="338" r:id="rId13"/>
    <p:sldId id="257" r:id="rId14"/>
    <p:sldId id="258" r:id="rId15"/>
    <p:sldId id="259" r:id="rId16"/>
    <p:sldId id="355" r:id="rId17"/>
    <p:sldId id="356" r:id="rId18"/>
    <p:sldId id="352" r:id="rId19"/>
    <p:sldId id="363" r:id="rId20"/>
    <p:sldId id="375" r:id="rId21"/>
    <p:sldId id="376" r:id="rId22"/>
    <p:sldId id="377" r:id="rId23"/>
    <p:sldId id="378" r:id="rId24"/>
    <p:sldId id="379" r:id="rId25"/>
    <p:sldId id="260" r:id="rId26"/>
    <p:sldId id="385" r:id="rId27"/>
    <p:sldId id="340" r:id="rId28"/>
    <p:sldId id="341" r:id="rId29"/>
    <p:sldId id="364" r:id="rId30"/>
    <p:sldId id="365" r:id="rId31"/>
    <p:sldId id="342" r:id="rId32"/>
    <p:sldId id="366" r:id="rId33"/>
    <p:sldId id="345" r:id="rId34"/>
    <p:sldId id="346" r:id="rId35"/>
    <p:sldId id="263" r:id="rId36"/>
    <p:sldId id="264" r:id="rId37"/>
    <p:sldId id="367" r:id="rId38"/>
    <p:sldId id="368" r:id="rId39"/>
    <p:sldId id="369" r:id="rId40"/>
    <p:sldId id="370" r:id="rId41"/>
    <p:sldId id="371" r:id="rId42"/>
    <p:sldId id="357" r:id="rId43"/>
    <p:sldId id="362" r:id="rId44"/>
    <p:sldId id="351" r:id="rId45"/>
    <p:sldId id="391" r:id="rId46"/>
    <p:sldId id="372" r:id="rId47"/>
    <p:sldId id="380" r:id="rId48"/>
    <p:sldId id="381" r:id="rId49"/>
    <p:sldId id="382" r:id="rId50"/>
    <p:sldId id="383" r:id="rId51"/>
    <p:sldId id="384" r:id="rId52"/>
    <p:sldId id="373" r:id="rId53"/>
    <p:sldId id="374" r:id="rId54"/>
    <p:sldId id="386" r:id="rId55"/>
    <p:sldId id="388" r:id="rId56"/>
    <p:sldId id="358" r:id="rId57"/>
    <p:sldId id="269" r:id="rId58"/>
    <p:sldId id="389" r:id="rId59"/>
    <p:sldId id="271" r:id="rId60"/>
    <p:sldId id="392" r:id="rId61"/>
    <p:sldId id="393" r:id="rId62"/>
    <p:sldId id="272" r:id="rId63"/>
    <p:sldId id="319" r:id="rId64"/>
    <p:sldId id="394" r:id="rId65"/>
    <p:sldId id="299" r:id="rId66"/>
    <p:sldId id="273" r:id="rId67"/>
    <p:sldId id="321" r:id="rId68"/>
    <p:sldId id="322" r:id="rId69"/>
    <p:sldId id="323" r:id="rId70"/>
    <p:sldId id="350" r:id="rId71"/>
    <p:sldId id="324" r:id="rId72"/>
    <p:sldId id="325" r:id="rId73"/>
    <p:sldId id="326" r:id="rId74"/>
    <p:sldId id="327" r:id="rId75"/>
    <p:sldId id="328" r:id="rId76"/>
    <p:sldId id="329" r:id="rId77"/>
    <p:sldId id="387"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0000" autoAdjust="0"/>
  </p:normalViewPr>
  <p:slideViewPr>
    <p:cSldViewPr snapToGrid="0" snapToObjects="1">
      <p:cViewPr varScale="1">
        <p:scale>
          <a:sx n="132" d="100"/>
          <a:sy n="132" d="100"/>
        </p:scale>
        <p:origin x="-120" y="-2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7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22BE7E-8262-4D65-BA4C-E6B75CE3D96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US"/>
        </a:p>
      </dgm:t>
    </dgm:pt>
    <dgm:pt modelId="{F37120B4-D6F2-4E0C-98E7-84CFBCACDF65}">
      <dgm:prSet/>
      <dgm:spPr/>
      <dgm:t>
        <a:bodyPr/>
        <a:lstStyle/>
        <a:p>
          <a:pPr rtl="0"/>
          <a:r>
            <a:rPr lang="en-US" dirty="0" smtClean="0"/>
            <a:t>Low: PIN</a:t>
          </a:r>
          <a:endParaRPr lang="en-US" dirty="0"/>
        </a:p>
      </dgm:t>
    </dgm:pt>
    <dgm:pt modelId="{A4F32D19-DE99-4693-8686-05FBD714286D}" type="parTrans" cxnId="{E965A5E0-DA54-47C3-A9B1-B35E5E8FF58A}">
      <dgm:prSet/>
      <dgm:spPr/>
      <dgm:t>
        <a:bodyPr/>
        <a:lstStyle/>
        <a:p>
          <a:endParaRPr lang="en-US"/>
        </a:p>
      </dgm:t>
    </dgm:pt>
    <dgm:pt modelId="{B818F85B-7F9B-4ECF-8AEB-35BAB7E7B279}" type="sibTrans" cxnId="{E965A5E0-DA54-47C3-A9B1-B35E5E8FF58A}">
      <dgm:prSet/>
      <dgm:spPr/>
      <dgm:t>
        <a:bodyPr/>
        <a:lstStyle/>
        <a:p>
          <a:endParaRPr lang="en-US"/>
        </a:p>
      </dgm:t>
    </dgm:pt>
    <dgm:pt modelId="{12E912DE-06EF-426C-8569-DAC73A678411}">
      <dgm:prSet/>
      <dgm:spPr/>
      <dgm:t>
        <a:bodyPr/>
        <a:lstStyle/>
        <a:p>
          <a:pPr rtl="0"/>
          <a:r>
            <a:rPr lang="en-US" dirty="0" smtClean="0"/>
            <a:t>Medium: Passphrase</a:t>
          </a:r>
          <a:endParaRPr lang="en-US" dirty="0"/>
        </a:p>
      </dgm:t>
    </dgm:pt>
    <dgm:pt modelId="{C14A652B-A57C-49C4-AAB2-B0387172030B}" type="parTrans" cxnId="{FD8CD5B7-584A-401B-8EF5-01759ECA8916}">
      <dgm:prSet/>
      <dgm:spPr/>
      <dgm:t>
        <a:bodyPr/>
        <a:lstStyle/>
        <a:p>
          <a:endParaRPr lang="en-US"/>
        </a:p>
      </dgm:t>
    </dgm:pt>
    <dgm:pt modelId="{86482E99-8C2E-4B33-822B-082203251FE7}" type="sibTrans" cxnId="{FD8CD5B7-584A-401B-8EF5-01759ECA8916}">
      <dgm:prSet/>
      <dgm:spPr/>
      <dgm:t>
        <a:bodyPr/>
        <a:lstStyle/>
        <a:p>
          <a:endParaRPr lang="en-US"/>
        </a:p>
      </dgm:t>
    </dgm:pt>
    <dgm:pt modelId="{7BC3F7E0-6BE5-45C5-AB62-3D1BE2AA5C00}">
      <dgm:prSet/>
      <dgm:spPr/>
      <dgm:t>
        <a:bodyPr/>
        <a:lstStyle/>
        <a:p>
          <a:pPr rtl="0"/>
          <a:r>
            <a:rPr lang="en-US" dirty="0" smtClean="0"/>
            <a:t>High: Key</a:t>
          </a:r>
          <a:endParaRPr lang="en-US" dirty="0"/>
        </a:p>
      </dgm:t>
    </dgm:pt>
    <dgm:pt modelId="{88CECC10-46A0-4673-864A-A730BC358F62}" type="parTrans" cxnId="{23DE5994-BBC5-4397-AF2C-3A93FD44248F}">
      <dgm:prSet/>
      <dgm:spPr/>
      <dgm:t>
        <a:bodyPr/>
        <a:lstStyle/>
        <a:p>
          <a:endParaRPr lang="en-US"/>
        </a:p>
      </dgm:t>
    </dgm:pt>
    <dgm:pt modelId="{EE7808DC-FD6A-42AD-8530-76AB31ADD796}" type="sibTrans" cxnId="{23DE5994-BBC5-4397-AF2C-3A93FD44248F}">
      <dgm:prSet/>
      <dgm:spPr/>
      <dgm:t>
        <a:bodyPr/>
        <a:lstStyle/>
        <a:p>
          <a:endParaRPr lang="en-US"/>
        </a:p>
      </dgm:t>
    </dgm:pt>
    <dgm:pt modelId="{147FFC45-11F3-44D6-8F09-B1C2909FEC1E}" type="pres">
      <dgm:prSet presAssocID="{5422BE7E-8262-4D65-BA4C-E6B75CE3D96B}" presName="CompostProcess" presStyleCnt="0">
        <dgm:presLayoutVars>
          <dgm:dir/>
          <dgm:resizeHandles val="exact"/>
        </dgm:presLayoutVars>
      </dgm:prSet>
      <dgm:spPr/>
      <dgm:t>
        <a:bodyPr/>
        <a:lstStyle/>
        <a:p>
          <a:endParaRPr lang="en-US"/>
        </a:p>
      </dgm:t>
    </dgm:pt>
    <dgm:pt modelId="{8748ABC7-5E00-408E-A482-E3E1032910C9}" type="pres">
      <dgm:prSet presAssocID="{5422BE7E-8262-4D65-BA4C-E6B75CE3D96B}" presName="arrow" presStyleLbl="bgShp" presStyleIdx="0" presStyleCnt="1"/>
      <dgm:spPr/>
    </dgm:pt>
    <dgm:pt modelId="{F70B5B67-ACDE-4826-A671-7FF6FA595D6F}" type="pres">
      <dgm:prSet presAssocID="{5422BE7E-8262-4D65-BA4C-E6B75CE3D96B}" presName="linearProcess" presStyleCnt="0"/>
      <dgm:spPr/>
    </dgm:pt>
    <dgm:pt modelId="{8DD8DDB5-F617-4D0F-AE7E-745891089E0F}" type="pres">
      <dgm:prSet presAssocID="{F37120B4-D6F2-4E0C-98E7-84CFBCACDF65}" presName="textNode" presStyleLbl="node1" presStyleIdx="0" presStyleCnt="3">
        <dgm:presLayoutVars>
          <dgm:bulletEnabled val="1"/>
        </dgm:presLayoutVars>
      </dgm:prSet>
      <dgm:spPr/>
      <dgm:t>
        <a:bodyPr/>
        <a:lstStyle/>
        <a:p>
          <a:endParaRPr lang="en-US"/>
        </a:p>
      </dgm:t>
    </dgm:pt>
    <dgm:pt modelId="{368A3D1F-2BC1-4610-9445-569EA92A09F6}" type="pres">
      <dgm:prSet presAssocID="{B818F85B-7F9B-4ECF-8AEB-35BAB7E7B279}" presName="sibTrans" presStyleCnt="0"/>
      <dgm:spPr/>
    </dgm:pt>
    <dgm:pt modelId="{26A7A064-4254-4CAF-B9DA-F0228A3F9F95}" type="pres">
      <dgm:prSet presAssocID="{12E912DE-06EF-426C-8569-DAC73A678411}" presName="textNode" presStyleLbl="node1" presStyleIdx="1" presStyleCnt="3">
        <dgm:presLayoutVars>
          <dgm:bulletEnabled val="1"/>
        </dgm:presLayoutVars>
      </dgm:prSet>
      <dgm:spPr/>
      <dgm:t>
        <a:bodyPr/>
        <a:lstStyle/>
        <a:p>
          <a:endParaRPr lang="en-US"/>
        </a:p>
      </dgm:t>
    </dgm:pt>
    <dgm:pt modelId="{1047933B-1AAD-4E24-9325-1A6CC1ED61AA}" type="pres">
      <dgm:prSet presAssocID="{86482E99-8C2E-4B33-822B-082203251FE7}" presName="sibTrans" presStyleCnt="0"/>
      <dgm:spPr/>
    </dgm:pt>
    <dgm:pt modelId="{AA72D0BD-675A-41D7-ADFE-6E80B8B6F56A}" type="pres">
      <dgm:prSet presAssocID="{7BC3F7E0-6BE5-45C5-AB62-3D1BE2AA5C00}" presName="textNode" presStyleLbl="node1" presStyleIdx="2" presStyleCnt="3">
        <dgm:presLayoutVars>
          <dgm:bulletEnabled val="1"/>
        </dgm:presLayoutVars>
      </dgm:prSet>
      <dgm:spPr/>
      <dgm:t>
        <a:bodyPr/>
        <a:lstStyle/>
        <a:p>
          <a:endParaRPr lang="en-US"/>
        </a:p>
      </dgm:t>
    </dgm:pt>
  </dgm:ptLst>
  <dgm:cxnLst>
    <dgm:cxn modelId="{95F73104-36F3-254F-AA6D-5196B45BC462}" type="presOf" srcId="{F37120B4-D6F2-4E0C-98E7-84CFBCACDF65}" destId="{8DD8DDB5-F617-4D0F-AE7E-745891089E0F}" srcOrd="0" destOrd="0" presId="urn:microsoft.com/office/officeart/2005/8/layout/hProcess9"/>
    <dgm:cxn modelId="{F1E18C6C-1C8C-6046-94FA-32C04C76281F}" type="presOf" srcId="{7BC3F7E0-6BE5-45C5-AB62-3D1BE2AA5C00}" destId="{AA72D0BD-675A-41D7-ADFE-6E80B8B6F56A}" srcOrd="0" destOrd="0" presId="urn:microsoft.com/office/officeart/2005/8/layout/hProcess9"/>
    <dgm:cxn modelId="{92DAABD5-3B03-5941-8BA7-672434D96659}" type="presOf" srcId="{12E912DE-06EF-426C-8569-DAC73A678411}" destId="{26A7A064-4254-4CAF-B9DA-F0228A3F9F95}" srcOrd="0" destOrd="0" presId="urn:microsoft.com/office/officeart/2005/8/layout/hProcess9"/>
    <dgm:cxn modelId="{FD8CD5B7-584A-401B-8EF5-01759ECA8916}" srcId="{5422BE7E-8262-4D65-BA4C-E6B75CE3D96B}" destId="{12E912DE-06EF-426C-8569-DAC73A678411}" srcOrd="1" destOrd="0" parTransId="{C14A652B-A57C-49C4-AAB2-B0387172030B}" sibTransId="{86482E99-8C2E-4B33-822B-082203251FE7}"/>
    <dgm:cxn modelId="{23DE5994-BBC5-4397-AF2C-3A93FD44248F}" srcId="{5422BE7E-8262-4D65-BA4C-E6B75CE3D96B}" destId="{7BC3F7E0-6BE5-45C5-AB62-3D1BE2AA5C00}" srcOrd="2" destOrd="0" parTransId="{88CECC10-46A0-4673-864A-A730BC358F62}" sibTransId="{EE7808DC-FD6A-42AD-8530-76AB31ADD796}"/>
    <dgm:cxn modelId="{3CF63230-13C9-DA4B-9042-72550DBAF98B}" type="presOf" srcId="{5422BE7E-8262-4D65-BA4C-E6B75CE3D96B}" destId="{147FFC45-11F3-44D6-8F09-B1C2909FEC1E}" srcOrd="0" destOrd="0" presId="urn:microsoft.com/office/officeart/2005/8/layout/hProcess9"/>
    <dgm:cxn modelId="{E965A5E0-DA54-47C3-A9B1-B35E5E8FF58A}" srcId="{5422BE7E-8262-4D65-BA4C-E6B75CE3D96B}" destId="{F37120B4-D6F2-4E0C-98E7-84CFBCACDF65}" srcOrd="0" destOrd="0" parTransId="{A4F32D19-DE99-4693-8686-05FBD714286D}" sibTransId="{B818F85B-7F9B-4ECF-8AEB-35BAB7E7B279}"/>
    <dgm:cxn modelId="{D4243BD8-BC87-2049-82EB-79157A549873}" type="presParOf" srcId="{147FFC45-11F3-44D6-8F09-B1C2909FEC1E}" destId="{8748ABC7-5E00-408E-A482-E3E1032910C9}" srcOrd="0" destOrd="0" presId="urn:microsoft.com/office/officeart/2005/8/layout/hProcess9"/>
    <dgm:cxn modelId="{2A1DB4FD-AC0F-9A4D-A9A8-26A401ADAA82}" type="presParOf" srcId="{147FFC45-11F3-44D6-8F09-B1C2909FEC1E}" destId="{F70B5B67-ACDE-4826-A671-7FF6FA595D6F}" srcOrd="1" destOrd="0" presId="urn:microsoft.com/office/officeart/2005/8/layout/hProcess9"/>
    <dgm:cxn modelId="{253F6586-C579-884C-9B77-A816A619C60D}" type="presParOf" srcId="{F70B5B67-ACDE-4826-A671-7FF6FA595D6F}" destId="{8DD8DDB5-F617-4D0F-AE7E-745891089E0F}" srcOrd="0" destOrd="0" presId="urn:microsoft.com/office/officeart/2005/8/layout/hProcess9"/>
    <dgm:cxn modelId="{F9155092-B9D0-9941-BE3E-53712214557F}" type="presParOf" srcId="{F70B5B67-ACDE-4826-A671-7FF6FA595D6F}" destId="{368A3D1F-2BC1-4610-9445-569EA92A09F6}" srcOrd="1" destOrd="0" presId="urn:microsoft.com/office/officeart/2005/8/layout/hProcess9"/>
    <dgm:cxn modelId="{2B464417-B356-B642-8254-52AE5837E342}" type="presParOf" srcId="{F70B5B67-ACDE-4826-A671-7FF6FA595D6F}" destId="{26A7A064-4254-4CAF-B9DA-F0228A3F9F95}" srcOrd="2" destOrd="0" presId="urn:microsoft.com/office/officeart/2005/8/layout/hProcess9"/>
    <dgm:cxn modelId="{D4B3B201-3994-5B4A-9E3F-1910295BFB2E}" type="presParOf" srcId="{F70B5B67-ACDE-4826-A671-7FF6FA595D6F}" destId="{1047933B-1AAD-4E24-9325-1A6CC1ED61AA}" srcOrd="3" destOrd="0" presId="urn:microsoft.com/office/officeart/2005/8/layout/hProcess9"/>
    <dgm:cxn modelId="{8624498C-5CDE-EB4E-8645-65D14539C343}" type="presParOf" srcId="{F70B5B67-ACDE-4826-A671-7FF6FA595D6F}" destId="{AA72D0BD-675A-41D7-ADFE-6E80B8B6F56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8ABC7-5E00-408E-A482-E3E1032910C9}">
      <dsp:nvSpPr>
        <dsp:cNvPr id="0" name=""/>
        <dsp:cNvSpPr/>
      </dsp:nvSpPr>
      <dsp:spPr>
        <a:xfrm>
          <a:off x="462914" y="0"/>
          <a:ext cx="5246370" cy="4525963"/>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8DDB5-F617-4D0F-AE7E-745891089E0F}">
      <dsp:nvSpPr>
        <dsp:cNvPr id="0" name=""/>
        <dsp:cNvSpPr/>
      </dsp:nvSpPr>
      <dsp:spPr>
        <a:xfrm>
          <a:off x="6630" y="1357788"/>
          <a:ext cx="1986676" cy="1810385"/>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Low: PIN</a:t>
          </a:r>
          <a:endParaRPr lang="en-US" sz="2700" kern="1200" dirty="0"/>
        </a:p>
      </dsp:txBody>
      <dsp:txXfrm>
        <a:off x="95006" y="1446164"/>
        <a:ext cx="1809924" cy="1633633"/>
      </dsp:txXfrm>
    </dsp:sp>
    <dsp:sp modelId="{26A7A064-4254-4CAF-B9DA-F0228A3F9F95}">
      <dsp:nvSpPr>
        <dsp:cNvPr id="0" name=""/>
        <dsp:cNvSpPr/>
      </dsp:nvSpPr>
      <dsp:spPr>
        <a:xfrm>
          <a:off x="2092761" y="1357788"/>
          <a:ext cx="1986676" cy="1810385"/>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Medium: Passphrase</a:t>
          </a:r>
          <a:endParaRPr lang="en-US" sz="2700" kern="1200" dirty="0"/>
        </a:p>
      </dsp:txBody>
      <dsp:txXfrm>
        <a:off x="2181137" y="1446164"/>
        <a:ext cx="1809924" cy="1633633"/>
      </dsp:txXfrm>
    </dsp:sp>
    <dsp:sp modelId="{AA72D0BD-675A-41D7-ADFE-6E80B8B6F56A}">
      <dsp:nvSpPr>
        <dsp:cNvPr id="0" name=""/>
        <dsp:cNvSpPr/>
      </dsp:nvSpPr>
      <dsp:spPr>
        <a:xfrm>
          <a:off x="4178892" y="1357788"/>
          <a:ext cx="1986676" cy="1810385"/>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kern="1200" dirty="0" smtClean="0"/>
            <a:t>High: Key</a:t>
          </a:r>
          <a:endParaRPr lang="en-US" sz="2700" kern="1200" dirty="0"/>
        </a:p>
      </dsp:txBody>
      <dsp:txXfrm>
        <a:off x="4267268" y="1446164"/>
        <a:ext cx="1809924" cy="16336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5A1162-5C7A-1E43-8FA0-B4DBA88A1574}" type="datetimeFigureOut">
              <a:rPr lang="en-US" smtClean="0"/>
              <a:t>10/19/16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9E25B73-0D22-D94E-B97F-1522A7D914A5}" type="slidenum">
              <a:rPr lang="en-US" smtClean="0"/>
              <a:t>‹#›</a:t>
            </a:fld>
            <a:endParaRPr lang="en-US"/>
          </a:p>
        </p:txBody>
      </p:sp>
    </p:spTree>
    <p:extLst>
      <p:ext uri="{BB962C8B-B14F-4D97-AF65-F5344CB8AC3E}">
        <p14:creationId xmlns:p14="http://schemas.microsoft.com/office/powerpoint/2010/main" val="660753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www.usablesecurity.org/emperor/emperor.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hyperlink" Target="http://www.lightbluetouchpaper.org/2011/11/08/want-to-create-a-really-strong-password-dont-ask-google/"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(Asymmetric</a:t>
            </a:r>
            <a:r>
              <a:rPr lang="en-US" baseline="0" dirty="0" smtClean="0"/>
              <a:t> encryption could be a component of key exchange, e.g., RSA-KE, but it’s not directly needed.</a:t>
            </a:r>
            <a:r>
              <a:rPr lang="en-US" dirty="0" smtClean="0"/>
              <a:t>)</a:t>
            </a:r>
          </a:p>
          <a:p>
            <a:endParaRPr lang="en-US" dirty="0" smtClean="0"/>
          </a:p>
          <a:p>
            <a:r>
              <a:rPr lang="en-US" dirty="0" smtClean="0"/>
              <a:t>Encryption is a technological</a:t>
            </a:r>
            <a:r>
              <a:rPr lang="en-US" baseline="0" dirty="0" smtClean="0"/>
              <a:t> problem. Basically solved. Authentication is a part-human and part technological-problem. </a:t>
            </a:r>
          </a:p>
          <a:p>
            <a:endParaRPr lang="en-US" baseline="0" dirty="0" smtClean="0"/>
          </a:p>
          <a:p>
            <a:r>
              <a:rPr lang="en-US" baseline="0" dirty="0" smtClean="0"/>
              <a:t>In this list, user authentication is the source of most real-world security failures, followed by server authentication.</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317817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(10/19/16 12:22) -----</a:t>
            </a:r>
          </a:p>
          <a:p>
            <a:r>
              <a:rPr lang="en-US"/>
              <a:t>Brute force attacks using word lists - guessing</a:t>
            </a:r>
          </a:p>
          <a:p>
            <a:r>
              <a:rPr lang="en-US"/>
              <a:t>Stealing passwords through password recovery</a:t>
            </a:r>
          </a:p>
          <a:p>
            <a:r>
              <a:rPr lang="en-US"/>
              <a:t>Spoofing attack / Phishing attack (defenses)</a:t>
            </a:r>
          </a:p>
          <a:p>
            <a:r>
              <a:rPr lang="en-US"/>
              <a:t>Network eavesdropping</a:t>
            </a:r>
          </a:p>
          <a:p>
            <a:r>
              <a:rPr lang="en-US"/>
              <a:t>Keylogging</a:t>
            </a:r>
          </a:p>
          <a:p>
            <a:r>
              <a:rPr lang="en-US"/>
              <a:t>Offline attacks on password database /reuse</a:t>
            </a:r>
          </a:p>
        </p:txBody>
      </p:sp>
      <p:sp>
        <p:nvSpPr>
          <p:cNvPr id="4" name="Slide Number Placeholder 3"/>
          <p:cNvSpPr>
            <a:spLocks noGrp="1"/>
          </p:cNvSpPr>
          <p:nvPr>
            <p:ph type="sldNum" sz="quarter" idx="10"/>
          </p:nvPr>
        </p:nvSpPr>
        <p:spPr/>
        <p:txBody>
          <a:bodyPr/>
          <a:lstStyle/>
          <a:p>
            <a:fld id="{89E25B73-0D22-D94E-B97F-1522A7D914A5}" type="slidenum">
              <a:rPr lang="en-US" smtClean="0"/>
              <a:t>13</a:t>
            </a:fld>
            <a:endParaRPr lang="en-US"/>
          </a:p>
        </p:txBody>
      </p:sp>
    </p:spTree>
    <p:extLst>
      <p:ext uri="{BB962C8B-B14F-4D97-AF65-F5344CB8AC3E}">
        <p14:creationId xmlns:p14="http://schemas.microsoft.com/office/powerpoint/2010/main" val="226727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to remember</a:t>
            </a:r>
            <a:r>
              <a:rPr lang="en-US" baseline="0" dirty="0" smtClean="0"/>
              <a:t> it</a:t>
            </a:r>
          </a:p>
          <a:p>
            <a:r>
              <a:rPr lang="en-US" baseline="0" dirty="0" smtClean="0"/>
              <a:t>Have to enter it before access to the website, and not mistype it</a:t>
            </a:r>
          </a:p>
          <a:p>
            <a:endParaRPr lang="en-US" dirty="0"/>
          </a:p>
        </p:txBody>
      </p:sp>
      <p:sp>
        <p:nvSpPr>
          <p:cNvPr id="4" name="Slide Number Placeholder 3"/>
          <p:cNvSpPr>
            <a:spLocks noGrp="1"/>
          </p:cNvSpPr>
          <p:nvPr>
            <p:ph type="sldNum" sz="quarter" idx="10"/>
          </p:nvPr>
        </p:nvSpPr>
        <p:spPr/>
        <p:txBody>
          <a:bodyPr/>
          <a:lstStyle/>
          <a:p>
            <a:fld id="{554D0AD0-0436-4483-878C-506A18C95EAA}" type="slidenum">
              <a:rPr lang="en-US" smtClean="0"/>
              <a:t>14</a:t>
            </a:fld>
            <a:endParaRPr lang="en-US"/>
          </a:p>
        </p:txBody>
      </p:sp>
    </p:spTree>
    <p:extLst>
      <p:ext uri="{BB962C8B-B14F-4D97-AF65-F5344CB8AC3E}">
        <p14:creationId xmlns:p14="http://schemas.microsoft.com/office/powerpoint/2010/main" val="3892163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(10/19/16 12:22) -----</a:t>
            </a:r>
          </a:p>
          <a:p>
            <a:r>
              <a:rPr lang="en-US"/>
              <a:t>Post examples of phishing URLs</a:t>
            </a:r>
          </a:p>
        </p:txBody>
      </p:sp>
      <p:sp>
        <p:nvSpPr>
          <p:cNvPr id="4" name="Slide Number Placeholder 3"/>
          <p:cNvSpPr>
            <a:spLocks noGrp="1"/>
          </p:cNvSpPr>
          <p:nvPr>
            <p:ph type="sldNum" sz="quarter" idx="10"/>
          </p:nvPr>
        </p:nvSpPr>
        <p:spPr/>
        <p:txBody>
          <a:bodyPr/>
          <a:lstStyle/>
          <a:p>
            <a:fld id="{89E25B73-0D22-D94E-B97F-1522A7D914A5}" type="slidenum">
              <a:rPr lang="en-US" smtClean="0"/>
              <a:t>15</a:t>
            </a:fld>
            <a:endParaRPr lang="en-US"/>
          </a:p>
        </p:txBody>
      </p:sp>
    </p:spTree>
    <p:extLst>
      <p:ext uri="{BB962C8B-B14F-4D97-AF65-F5344CB8AC3E}">
        <p14:creationId xmlns:p14="http://schemas.microsoft.com/office/powerpoint/2010/main" val="92735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a:t>
            </a:fld>
            <a:endParaRPr lang="en-US"/>
          </a:p>
        </p:txBody>
      </p:sp>
    </p:spTree>
    <p:extLst>
      <p:ext uri="{BB962C8B-B14F-4D97-AF65-F5344CB8AC3E}">
        <p14:creationId xmlns:p14="http://schemas.microsoft.com/office/powerpoint/2010/main" val="3306850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Phishing</a:t>
            </a:r>
            <a:r>
              <a:rPr lang="en-US" baseline="0" dirty="0" smtClean="0"/>
              <a:t> (like many hacking terms) is a lame misspelling of another word, in this case fishing -- give the user some bait.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a:t>
            </a:fld>
            <a:endParaRPr lang="en-US"/>
          </a:p>
        </p:txBody>
      </p:sp>
    </p:spTree>
    <p:extLst>
      <p:ext uri="{BB962C8B-B14F-4D97-AF65-F5344CB8AC3E}">
        <p14:creationId xmlns:p14="http://schemas.microsoft.com/office/powerpoint/2010/main" val="62310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 http://dataprotectioncenter.com/security/avoiding-facebook-phishing/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a:t>
            </a:fld>
            <a:endParaRPr lang="en-US"/>
          </a:p>
        </p:txBody>
      </p:sp>
    </p:spTree>
    <p:extLst>
      <p:ext uri="{BB962C8B-B14F-4D97-AF65-F5344CB8AC3E}">
        <p14:creationId xmlns:p14="http://schemas.microsoft.com/office/powerpoint/2010/main" val="350072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We’ll see a bunch of defenses to the seven categories of attack. Defense</a:t>
            </a:r>
            <a:r>
              <a:rPr lang="en-US" baseline="0" dirty="0" smtClean="0"/>
              <a:t> </a:t>
            </a:r>
            <a:r>
              <a:rPr lang="en-US" baseline="0" dirty="0" err="1" smtClean="0"/>
              <a:t>i</a:t>
            </a:r>
            <a:r>
              <a:rPr lang="en-US" baseline="0" dirty="0" smtClean="0"/>
              <a:t> corresponds to attack </a:t>
            </a:r>
            <a:r>
              <a:rPr lang="en-US" baseline="0" dirty="0" err="1" smtClean="0"/>
              <a:t>i</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989356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hlinkClick r:id="rId3"/>
              </a:rPr>
              <a:t>http://www.usablesecurity.org/emperor/emperor.pdf</a:t>
            </a:r>
            <a:r>
              <a:rPr lang="en-US" dirty="0" smtClean="0"/>
              <a:t> </a:t>
            </a:r>
            <a:r>
              <a:rPr lang="en-US" sz="1200" b="0" i="0" kern="1200" dirty="0" smtClean="0">
                <a:solidFill>
                  <a:schemeClr val="tx1"/>
                </a:solidFill>
                <a:effectLst/>
                <a:latin typeface="+mn-lt"/>
                <a:ea typeface="+mn-ea"/>
                <a:cs typeface="+mn-cs"/>
              </a:rPr>
              <a:t>The Emperor's New Security Indicators --- 2007 paper</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study, 0 of 63 users noticed that HTTPS indicators were missing when visiting secure site</a:t>
            </a:r>
            <a:endParaRPr lang="en-US" dirty="0" smtClean="0"/>
          </a:p>
          <a:p>
            <a:endParaRPr lang="en-US" b="0" dirty="0" smtClean="0"/>
          </a:p>
          <a:p>
            <a:r>
              <a:rPr lang="en-US" dirty="0" smtClean="0"/>
              <a:t>paypal.secure.com is owned by secure.com, has</a:t>
            </a:r>
            <a:r>
              <a:rPr lang="en-US" baseline="0" dirty="0" smtClean="0"/>
              <a:t> no connection to </a:t>
            </a:r>
            <a:r>
              <a:rPr lang="en-US" baseline="0" dirty="0" err="1" smtClean="0"/>
              <a:t>paypal</a:t>
            </a:r>
            <a:r>
              <a:rPr lang="en-US" baseline="0" dirty="0" smtClean="0"/>
              <a:t>. </a:t>
            </a:r>
          </a:p>
          <a:p>
            <a:r>
              <a:rPr lang="en-US" baseline="0" dirty="0" smtClean="0"/>
              <a:t>Need to read domain names right-to-left. </a:t>
            </a:r>
          </a:p>
          <a:p>
            <a:r>
              <a:rPr lang="en-US" baseline="0" dirty="0" smtClean="0"/>
              <a:t>It’s unlikely that typical users will ever have this level of security knowledge</a:t>
            </a:r>
          </a:p>
          <a:p>
            <a:endParaRPr lang="en-US" baseline="0"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20</a:t>
            </a:fld>
            <a:endParaRPr lang="en-US"/>
          </a:p>
        </p:txBody>
      </p:sp>
    </p:spTree>
    <p:extLst>
      <p:ext uri="{BB962C8B-B14F-4D97-AF65-F5344CB8AC3E}">
        <p14:creationId xmlns:p14="http://schemas.microsoft.com/office/powerpoint/2010/main" val="374172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same paper</a:t>
            </a:r>
          </a:p>
          <a:p>
            <a:endParaRPr lang="en-US" dirty="0" smtClean="0"/>
          </a:p>
          <a:p>
            <a:r>
              <a:rPr lang="en-US" dirty="0" smtClean="0"/>
              <a:t>Browser</a:t>
            </a:r>
            <a:r>
              <a:rPr lang="en-US" baseline="0" dirty="0" smtClean="0"/>
              <a:t> vendors have been working diligently to gradually improve these warnings using A/B testing, but there are fundamental limits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481991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browser blacklists known phishing URLs,</a:t>
            </a:r>
            <a:r>
              <a:rPr lang="en-US" baseline="0" dirty="0" smtClean="0"/>
              <a:t> making things even easier for the user.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22</a:t>
            </a:fld>
            <a:endParaRPr lang="en-US"/>
          </a:p>
        </p:txBody>
      </p:sp>
    </p:spTree>
    <p:extLst>
      <p:ext uri="{BB962C8B-B14F-4D97-AF65-F5344CB8AC3E}">
        <p14:creationId xmlns:p14="http://schemas.microsoft.com/office/powerpoint/2010/main" val="393155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a:t>
            </a:r>
            <a:r>
              <a:rPr lang="en-US" baseline="0" dirty="0" smtClean="0"/>
              <a:t> is all around us. Not always technological. Different threat models and security-usability trade-offs.</a:t>
            </a:r>
            <a:endParaRPr lang="en-US" dirty="0" smtClean="0"/>
          </a:p>
          <a:p>
            <a:endParaRPr lang="en-US" dirty="0" smtClean="0"/>
          </a:p>
          <a:p>
            <a:r>
              <a:rPr lang="en-US" dirty="0" smtClean="0"/>
              <a:t>Thought</a:t>
            </a:r>
            <a:r>
              <a:rPr lang="en-US" baseline="0" dirty="0" smtClean="0"/>
              <a:t> experiment 1: think of all the ways to authenticate that you carry around on your person. </a:t>
            </a:r>
          </a:p>
          <a:p>
            <a:endParaRPr lang="en-US" baseline="0" dirty="0" smtClean="0"/>
          </a:p>
          <a:p>
            <a:r>
              <a:rPr lang="en-US" baseline="0" dirty="0" smtClean="0"/>
              <a:t>Thought experiment 2: think about how you authenticate yourself in various real-world scenarios: getting on a plane, renting a car, checking into a hotel, claiming your reservation at a restaurant or other venue, entering a bar, entering a locked room/office/building, entering a building with an authentication check --- library, courthouse, other office building, getting into an </a:t>
            </a:r>
            <a:r>
              <a:rPr lang="en-US" baseline="0" dirty="0" err="1" smtClean="0"/>
              <a:t>uber</a:t>
            </a:r>
            <a:r>
              <a:rPr lang="en-US" baseline="0" dirty="0" smtClean="0"/>
              <a:t>, taking transit, calling your bank, paying by credit card, withdrawing cash at an ATM, filing your taxes.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a:t>
            </a:fld>
            <a:endParaRPr lang="en-US"/>
          </a:p>
        </p:txBody>
      </p:sp>
    </p:spTree>
    <p:extLst>
      <p:ext uri="{BB962C8B-B14F-4D97-AF65-F5344CB8AC3E}">
        <p14:creationId xmlns:p14="http://schemas.microsoft.com/office/powerpoint/2010/main" val="1083234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Are</a:t>
            </a:r>
            <a:r>
              <a:rPr lang="en-US" baseline="0" dirty="0" smtClean="0"/>
              <a:t> there such defenses in other OSes or browsers? Not sure, not to my knowledge.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23</a:t>
            </a:fld>
            <a:endParaRPr lang="en-US"/>
          </a:p>
        </p:txBody>
      </p:sp>
    </p:spTree>
    <p:extLst>
      <p:ext uri="{BB962C8B-B14F-4D97-AF65-F5344CB8AC3E}">
        <p14:creationId xmlns:p14="http://schemas.microsoft.com/office/powerpoint/2010/main" val="1854394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SecurID</a:t>
            </a:r>
            <a:r>
              <a:rPr lang="en-US" dirty="0" smtClean="0"/>
              <a:t> is a hardware token, small device that a user carries around for authentication.</a:t>
            </a:r>
            <a:r>
              <a:rPr lang="en-US" baseline="0" dirty="0" smtClean="0"/>
              <a:t> Not Internet-connected.</a:t>
            </a:r>
            <a:endParaRPr lang="en-US" dirty="0" smtClean="0"/>
          </a:p>
          <a:p>
            <a:endParaRPr lang="en-US" dirty="0" smtClean="0"/>
          </a:p>
          <a:p>
            <a:r>
              <a:rPr lang="en-US" dirty="0" smtClean="0"/>
              <a:t>One (symmetric) solution: </a:t>
            </a:r>
          </a:p>
          <a:p>
            <a:endParaRPr lang="en-US" dirty="0" smtClean="0"/>
          </a:p>
          <a:p>
            <a:r>
              <a:rPr lang="en-US" dirty="0" smtClean="0"/>
              <a:t>password </a:t>
            </a:r>
            <a:r>
              <a:rPr lang="en-US" baseline="0" dirty="0" smtClean="0"/>
              <a:t>= </a:t>
            </a:r>
            <a:r>
              <a:rPr lang="en-US" baseline="0" dirty="0" err="1" smtClean="0"/>
              <a:t>PRF_k</a:t>
            </a:r>
            <a:r>
              <a:rPr lang="en-US" baseline="0" dirty="0" smtClean="0"/>
              <a:t>(time)</a:t>
            </a:r>
          </a:p>
          <a:p>
            <a:endParaRPr lang="en-US" baseline="0" dirty="0" smtClean="0"/>
          </a:p>
          <a:p>
            <a:r>
              <a:rPr lang="en-US" baseline="0" dirty="0" smtClean="0"/>
              <a:t>k is a shared secret between the device and the </a:t>
            </a:r>
            <a:r>
              <a:rPr lang="en-US" baseline="0" dirty="0" smtClean="0"/>
              <a:t>server</a:t>
            </a:r>
          </a:p>
          <a:p>
            <a:endParaRPr lang="en-US" baseline="0" dirty="0" smtClean="0"/>
          </a:p>
          <a:p>
            <a:endParaRPr lang="en-US" baseline="0" dirty="0" smtClean="0"/>
          </a:p>
          <a:p>
            <a:r>
              <a:rPr lang="en-US" baseline="0" dirty="0" smtClean="0"/>
              <a:t>-----------------</a:t>
            </a:r>
          </a:p>
          <a:p>
            <a:endParaRPr lang="en-US" baseline="0" dirty="0" smtClean="0"/>
          </a:p>
          <a:p>
            <a:r>
              <a:rPr lang="en-US" sz="1200" kern="1200" dirty="0" smtClean="0">
                <a:solidFill>
                  <a:schemeClr val="tx1"/>
                </a:solidFill>
                <a:effectLst/>
                <a:latin typeface="+mn-lt"/>
                <a:ea typeface="+mn-ea"/>
                <a:cs typeface="+mn-cs"/>
              </a:rPr>
              <a:t>An OTP scheme has two crucial properties. First, its output must be effectively non- repeating. By 􏱘effectively􏱙 I mean that the odds of a repetition should be no greater than would occur by chance. Thus, if a single-use password Pi is drawn from the closed </a:t>
            </a:r>
            <a:endParaRPr lang="en-US" dirty="0" smtClean="0"/>
          </a:p>
          <a:p>
            <a:r>
              <a:rPr lang="en-US" sz="1200" kern="1200" dirty="0" smtClean="0">
                <a:solidFill>
                  <a:schemeClr val="tx1"/>
                </a:solidFill>
                <a:effectLst/>
                <a:latin typeface="+mn-lt"/>
                <a:ea typeface="+mn-ea"/>
                <a:cs typeface="+mn-cs"/>
              </a:rPr>
              <a:t>interval [0,n 􏱡 1], the probability that Pi 􏱢 {P0,P1,...,</a:t>
            </a:r>
            <a:r>
              <a:rPr lang="en-US" sz="1200" kern="1200" dirty="0" err="1" smtClean="0">
                <a:solidFill>
                  <a:schemeClr val="tx1"/>
                </a:solidFill>
                <a:effectLst/>
                <a:latin typeface="+mn-lt"/>
                <a:ea typeface="+mn-ea"/>
                <a:cs typeface="+mn-cs"/>
              </a:rPr>
              <a:t>Pn</a:t>
            </a:r>
            <a:r>
              <a:rPr lang="en-US" sz="1200" kern="1200" dirty="0" smtClean="0">
                <a:solidFill>
                  <a:schemeClr val="tx1"/>
                </a:solidFill>
                <a:effectLst/>
                <a:latin typeface="+mn-lt"/>
                <a:ea typeface="+mn-ea"/>
                <a:cs typeface="+mn-cs"/>
              </a:rPr>
              <a:t>􏱡1} should be approximately 1/n. Second, seeing some set of values should not allow an adversary to predict future values.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 is, no matter how many </a:t>
            </a:r>
            <a:r>
              <a:rPr lang="en-US" sz="1200" kern="1200" dirty="0" err="1" smtClean="0">
                <a:solidFill>
                  <a:schemeClr val="tx1"/>
                </a:solidFill>
                <a:effectLst/>
                <a:latin typeface="+mn-lt"/>
                <a:ea typeface="+mn-ea"/>
                <a:cs typeface="+mn-cs"/>
              </a:rPr>
              <a:t>Px</a:t>
            </a:r>
            <a:r>
              <a:rPr lang="en-US" sz="1200" kern="1200" dirty="0" smtClean="0">
                <a:solidFill>
                  <a:schemeClr val="tx1"/>
                </a:solidFill>
                <a:effectLst/>
                <a:latin typeface="+mn-lt"/>
                <a:ea typeface="+mn-ea"/>
                <a:cs typeface="+mn-cs"/>
              </a:rPr>
              <a:t> the adversary has seen, the odds of a successful guess at Pi should remain no better than 1/n. Note that this property rules out the use of a secret </a:t>
            </a:r>
            <a:endParaRPr lang="en-US" dirty="0" smtClean="0"/>
          </a:p>
          <a:p>
            <a:r>
              <a:rPr lang="en-US" sz="1200" kern="1200" dirty="0" smtClean="0">
                <a:solidFill>
                  <a:schemeClr val="tx1"/>
                </a:solidFill>
                <a:effectLst/>
                <a:latin typeface="+mn-lt"/>
                <a:ea typeface="+mn-ea"/>
                <a:cs typeface="+mn-cs"/>
              </a:rPr>
              <a:t>permutation of [0,n 􏱡 1] as the sequence of OTPs, though we could do it if we relax our condition to say that the probability of a successful guess must merely be less than some suitably small 􏱣 and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n.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practice, OTP schemes generally depend on a strong cryptographic function and a secret. Thus, the </a:t>
            </a:r>
            <a:r>
              <a:rPr lang="en-US" sz="1200" kern="1200" dirty="0" err="1" smtClean="0">
                <a:solidFill>
                  <a:schemeClr val="tx1"/>
                </a:solidFill>
                <a:effectLst/>
                <a:latin typeface="+mn-lt"/>
                <a:ea typeface="+mn-ea"/>
                <a:cs typeface="+mn-cs"/>
              </a:rPr>
              <a:t>SecurID</a:t>
            </a:r>
            <a:r>
              <a:rPr lang="en-US" sz="1200" kern="1200" dirty="0" smtClean="0">
                <a:solidFill>
                  <a:schemeClr val="tx1"/>
                </a:solidFill>
                <a:effectLst/>
                <a:latin typeface="+mn-lt"/>
                <a:ea typeface="+mn-ea"/>
                <a:cs typeface="+mn-cs"/>
              </a:rPr>
              <a:t> tokens display F(K,T) where T is the time. (The scheme is actually rather more complicated than that; for my purposes, this simplification will suffice.) An adversary who could invert F􏱗 (today, AES is used) 􏱗could recover K and thus generate responses. There are two obstacles. First, if F is strong (and AES is believed to be) the attacker won􏱚t be able to invert it, especially with the limited number of samples </a:t>
            </a:r>
            <a:endParaRPr lang="en-US" dirty="0" smtClean="0"/>
          </a:p>
          <a:p>
            <a:r>
              <a:rPr lang="en-US" sz="1200" kern="1200" dirty="0" smtClean="0">
                <a:solidFill>
                  <a:schemeClr val="tx1"/>
                </a:solidFill>
                <a:effectLst/>
                <a:latin typeface="+mn-lt"/>
                <a:ea typeface="+mn-ea"/>
                <a:cs typeface="+mn-cs"/>
              </a:rPr>
              <a:t>available compared with encrypted traffic. Second, for purely pragmatic reasons the output of F is often truncated. Thus, the display of a </a:t>
            </a:r>
            <a:r>
              <a:rPr lang="en-US" sz="1200" kern="1200" dirty="0" err="1" smtClean="0">
                <a:solidFill>
                  <a:schemeClr val="tx1"/>
                </a:solidFill>
                <a:effectLst/>
                <a:latin typeface="+mn-lt"/>
                <a:ea typeface="+mn-ea"/>
                <a:cs typeface="+mn-cs"/>
              </a:rPr>
              <a:t>SecurID</a:t>
            </a:r>
            <a:r>
              <a:rPr lang="en-US" sz="1200" kern="1200" dirty="0" smtClean="0">
                <a:solidFill>
                  <a:schemeClr val="tx1"/>
                </a:solidFill>
                <a:effectLst/>
                <a:latin typeface="+mn-lt"/>
                <a:ea typeface="+mn-ea"/>
                <a:cs typeface="+mn-cs"/>
              </a:rPr>
              <a:t> is generally capped at six digits, or about 20 bits, leaving 108 bits of the output of the AES encryption unknown. </a:t>
            </a:r>
          </a:p>
          <a:p>
            <a:endParaRPr lang="en-US" dirty="0" smtClean="0"/>
          </a:p>
          <a:p>
            <a:r>
              <a:rPr lang="en-US" sz="1200" kern="1200" dirty="0" smtClean="0">
                <a:solidFill>
                  <a:schemeClr val="tx1"/>
                </a:solidFill>
                <a:effectLst/>
                <a:latin typeface="+mn-lt"/>
                <a:ea typeface="+mn-ea"/>
                <a:cs typeface="+mn-cs"/>
              </a:rPr>
              <a:t>Even if you could find K for one particular value of those bits, you don􏱚t know that that value is actually the one that the actual token􏱚s calculation produced; there are, after all, 2108 􏱡 1 other possibilities. Did you find the right K for the next T? </a:t>
            </a:r>
          </a:p>
          <a:p>
            <a:endParaRPr lang="en-US" dirty="0" smtClean="0"/>
          </a:p>
          <a:p>
            <a:r>
              <a:rPr lang="en-US" sz="1200" kern="1200" dirty="0" smtClean="0">
                <a:solidFill>
                  <a:schemeClr val="tx1"/>
                </a:solidFill>
                <a:effectLst/>
                <a:latin typeface="+mn-lt"/>
                <a:ea typeface="+mn-ea"/>
                <a:cs typeface="+mn-cs"/>
              </a:rPr>
              <a:t>The same analysis holds true for typical challenge/response OTPs. In those, the server sends the client some random value N; the client (who is assumed to have a secure computing device) responds with F(K,N). As before, F is hard to invert and only a truncated form of its output is transmitted.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392171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Browser</a:t>
            </a:r>
            <a:r>
              <a:rPr lang="en-US" baseline="0" dirty="0" smtClean="0"/>
              <a:t> extension (e.g., password manager) replaces the password field on the form with H(domain, password) before sending to server.</a:t>
            </a:r>
          </a:p>
          <a:p>
            <a:endParaRPr lang="en-US" baseline="0" dirty="0" smtClean="0"/>
          </a:p>
          <a:p>
            <a:r>
              <a:rPr lang="en-US" baseline="0" dirty="0" smtClean="0"/>
              <a:t>As far as server is concerned, H(domain, password) is the user’s password.</a:t>
            </a:r>
          </a:p>
          <a:p>
            <a:endParaRPr lang="en-US" baseline="0" dirty="0" smtClean="0"/>
          </a:p>
          <a:p>
            <a:r>
              <a:rPr lang="en-US" baseline="0" dirty="0" smtClean="0"/>
              <a:t>You need the same (or compatible) password manager on all devices. </a:t>
            </a:r>
          </a:p>
          <a:p>
            <a:endParaRPr lang="en-US" baseline="0" dirty="0" smtClean="0"/>
          </a:p>
          <a:p>
            <a:r>
              <a:rPr lang="en-US" baseline="0" dirty="0" smtClean="0"/>
              <a:t>There are other models for password managers: pick a random password for each site, encrypt site passwords with a master password. Sync the user’s encrypted DB with a cloud backend.</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26</a:t>
            </a:fld>
            <a:endParaRPr lang="en-US"/>
          </a:p>
        </p:txBody>
      </p:sp>
    </p:spTree>
    <p:extLst>
      <p:ext uri="{BB962C8B-B14F-4D97-AF65-F5344CB8AC3E}">
        <p14:creationId xmlns:p14="http://schemas.microsoft.com/office/powerpoint/2010/main" val="290205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Shoulder surfing</a:t>
            </a:r>
            <a:r>
              <a:rPr lang="en-US" baseline="0" dirty="0" smtClean="0"/>
              <a:t> = looking over their shoulder (or some variant).</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27</a:t>
            </a:fld>
            <a:endParaRPr lang="en-US"/>
          </a:p>
        </p:txBody>
      </p:sp>
    </p:spTree>
    <p:extLst>
      <p:ext uri="{BB962C8B-B14F-4D97-AF65-F5344CB8AC3E}">
        <p14:creationId xmlns:p14="http://schemas.microsoft.com/office/powerpoint/2010/main" val="31751466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CSI-style</a:t>
            </a:r>
            <a:r>
              <a:rPr lang="en-US" baseline="0" dirty="0" smtClean="0"/>
              <a:t> techniques for shoulder surfing have been explored in research papers </a:t>
            </a:r>
            <a:endParaRPr lang="en-US" dirty="0" smtClean="0"/>
          </a:p>
          <a:p>
            <a:endParaRPr lang="en-US" dirty="0" smtClean="0"/>
          </a:p>
          <a:p>
            <a:r>
              <a:rPr lang="en-US" dirty="0" err="1" smtClean="0"/>
              <a:t>iSpy</a:t>
            </a:r>
            <a:r>
              <a:rPr lang="en-US" dirty="0" smtClean="0"/>
              <a:t>: Automatic Reconstruction of Typed Input from Compromising Reflections</a:t>
            </a:r>
          </a:p>
          <a:p>
            <a:endParaRPr lang="en-US" dirty="0" smtClean="0"/>
          </a:p>
          <a:p>
            <a:r>
              <a:rPr lang="en-US" dirty="0" smtClean="0"/>
              <a:t>https://cs.unc.edu/~rraguram/papers/CCS2011.pdf</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1140102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Not a whole lot you can do about shoulder surfing. </a:t>
            </a:r>
          </a:p>
          <a:p>
            <a:endParaRPr lang="en-US" dirty="0" smtClean="0"/>
          </a:p>
          <a:p>
            <a:r>
              <a:rPr lang="en-US" dirty="0" smtClean="0"/>
              <a:t>Low hanging fruit: screen protector,</a:t>
            </a:r>
            <a:r>
              <a:rPr lang="en-US" baseline="0" dirty="0" smtClean="0"/>
              <a:t> don’t display passwords on screen.</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29</a:t>
            </a:fld>
            <a:endParaRPr lang="en-US"/>
          </a:p>
        </p:txBody>
      </p:sp>
    </p:spTree>
    <p:extLst>
      <p:ext uri="{BB962C8B-B14F-4D97-AF65-F5344CB8AC3E}">
        <p14:creationId xmlns:p14="http://schemas.microsoft.com/office/powerpoint/2010/main" val="2811711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From Chrome, 2013 version, no longer present.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30</a:t>
            </a:fld>
            <a:endParaRPr lang="en-US"/>
          </a:p>
        </p:txBody>
      </p:sp>
    </p:spTree>
    <p:extLst>
      <p:ext uri="{BB962C8B-B14F-4D97-AF65-F5344CB8AC3E}">
        <p14:creationId xmlns:p14="http://schemas.microsoft.com/office/powerpoint/2010/main" val="3724749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3585362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Apple’s remote lock feature: https://support.apple.com/kb/PH2700?locale=en_US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32</a:t>
            </a:fld>
            <a:endParaRPr lang="en-US"/>
          </a:p>
        </p:txBody>
      </p:sp>
    </p:spTree>
    <p:extLst>
      <p:ext uri="{BB962C8B-B14F-4D97-AF65-F5344CB8AC3E}">
        <p14:creationId xmlns:p14="http://schemas.microsoft.com/office/powerpoint/2010/main" val="3907247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On-line</a:t>
            </a:r>
            <a:r>
              <a:rPr lang="en-US" baseline="0" dirty="0" smtClean="0"/>
              <a:t> because it’s via the</a:t>
            </a:r>
            <a:r>
              <a:rPr lang="en-US" dirty="0" smtClean="0"/>
              <a:t> actual password login</a:t>
            </a:r>
            <a:r>
              <a:rPr lang="en-US" baseline="0" dirty="0" smtClean="0"/>
              <a:t> interface.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33</a:t>
            </a:fld>
            <a:endParaRPr lang="en-US"/>
          </a:p>
        </p:txBody>
      </p:sp>
    </p:spTree>
    <p:extLst>
      <p:ext uri="{BB962C8B-B14F-4D97-AF65-F5344CB8AC3E}">
        <p14:creationId xmlns:p14="http://schemas.microsoft.com/office/powerpoint/2010/main" val="206259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a:t>
            </a:fld>
            <a:endParaRPr lang="en-US"/>
          </a:p>
        </p:txBody>
      </p:sp>
    </p:spTree>
    <p:extLst>
      <p:ext uri="{BB962C8B-B14F-4D97-AF65-F5344CB8AC3E}">
        <p14:creationId xmlns:p14="http://schemas.microsoft.com/office/powerpoint/2010/main" val="28563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Other options: </a:t>
            </a:r>
          </a:p>
          <a:p>
            <a:r>
              <a:rPr lang="en-US" baseline="0" dirty="0" smtClean="0"/>
              <a:t>    </a:t>
            </a:r>
            <a:r>
              <a:rPr lang="en-US" dirty="0" smtClean="0"/>
              <a:t>* lists of previously</a:t>
            </a:r>
            <a:r>
              <a:rPr lang="en-US" baseline="0" dirty="0" smtClean="0"/>
              <a:t> leaked passwords</a:t>
            </a:r>
          </a:p>
          <a:p>
            <a:r>
              <a:rPr lang="en-US" baseline="0" dirty="0" smtClean="0"/>
              <a:t>    * “mangling rules” to generate variants of passwords such as “add a digit at the end”</a:t>
            </a:r>
          </a:p>
          <a:p>
            <a:r>
              <a:rPr lang="en-US" baseline="0" dirty="0" smtClean="0"/>
              <a:t>    * </a:t>
            </a:r>
            <a:r>
              <a:rPr lang="en-US" dirty="0" smtClean="0"/>
              <a:t>hybrids of any of these.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34</a:t>
            </a:fld>
            <a:endParaRPr lang="en-US"/>
          </a:p>
        </p:txBody>
      </p:sp>
    </p:spTree>
    <p:extLst>
      <p:ext uri="{BB962C8B-B14F-4D97-AF65-F5344CB8AC3E}">
        <p14:creationId xmlns:p14="http://schemas.microsoft.com/office/powerpoint/2010/main" val="3661470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Online attacks:</a:t>
            </a:r>
          </a:p>
          <a:p>
            <a:r>
              <a:rPr lang="en-US" dirty="0" smtClean="0"/>
              <a:t>Detectable, shut off after n attempts,</a:t>
            </a:r>
            <a:r>
              <a:rPr lang="en-US" baseline="0" dirty="0" smtClean="0"/>
              <a:t> longer timeouts each incorrect guess, etc.</a:t>
            </a:r>
          </a:p>
          <a:p>
            <a:r>
              <a:rPr lang="en-US" baseline="0" dirty="0" smtClean="0"/>
              <a:t>Potential denial of service</a:t>
            </a:r>
            <a:endParaRPr lang="en-US" dirty="0"/>
          </a:p>
        </p:txBody>
      </p:sp>
      <p:sp>
        <p:nvSpPr>
          <p:cNvPr id="4" name="Slide Number Placeholder 3"/>
          <p:cNvSpPr>
            <a:spLocks noGrp="1"/>
          </p:cNvSpPr>
          <p:nvPr>
            <p:ph type="sldNum" sz="quarter" idx="10"/>
          </p:nvPr>
        </p:nvSpPr>
        <p:spPr/>
        <p:txBody>
          <a:bodyPr/>
          <a:lstStyle/>
          <a:p>
            <a:fld id="{554D0AD0-0436-4483-878C-506A18C95EAA}" type="slidenum">
              <a:rPr lang="en-US" smtClean="0"/>
              <a:t>36</a:t>
            </a:fld>
            <a:endParaRPr lang="en-US"/>
          </a:p>
        </p:txBody>
      </p:sp>
    </p:spTree>
    <p:extLst>
      <p:ext uri="{BB962C8B-B14F-4D97-AF65-F5344CB8AC3E}">
        <p14:creationId xmlns:p14="http://schemas.microsoft.com/office/powerpoint/2010/main" val="620460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Usability drawback: user having trouble remembering password can get locked out.</a:t>
            </a:r>
          </a:p>
          <a:p>
            <a:endParaRPr lang="en-US" baseline="0" dirty="0" smtClean="0"/>
          </a:p>
          <a:p>
            <a:r>
              <a:rPr lang="en-US" baseline="0" dirty="0" smtClean="0"/>
              <a:t>Denial of service attack: adversary can try can lock you out.</a:t>
            </a:r>
          </a:p>
          <a:p>
            <a:endParaRPr lang="en-US" baseline="0" dirty="0" smtClean="0"/>
          </a:p>
          <a:p>
            <a:r>
              <a:rPr lang="en-US" baseline="0" dirty="0" smtClean="0"/>
              <a:t>Spoofing IP is certainly possible, but hard. “Device fingerprinting” is a more robust technique for identifying the attacker’s machine. We’ll look at it in the web security lecture.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37</a:t>
            </a:fld>
            <a:endParaRPr lang="en-US"/>
          </a:p>
        </p:txBody>
      </p:sp>
    </p:spTree>
    <p:extLst>
      <p:ext uri="{BB962C8B-B14F-4D97-AF65-F5344CB8AC3E}">
        <p14:creationId xmlns:p14="http://schemas.microsoft.com/office/powerpoint/2010/main" val="1071484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Always usability into account when designing authentication.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38</a:t>
            </a:fld>
            <a:endParaRPr lang="en-US"/>
          </a:p>
        </p:txBody>
      </p:sp>
    </p:spTree>
    <p:extLst>
      <p:ext uri="{BB962C8B-B14F-4D97-AF65-F5344CB8AC3E}">
        <p14:creationId xmlns:p14="http://schemas.microsoft.com/office/powerpoint/2010/main" val="502291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This advice is given by Google. Here’s why it’s wrong </a:t>
            </a:r>
            <a:r>
              <a:rPr lang="en-US" dirty="0" smtClean="0">
                <a:hlinkClick r:id="rId3"/>
              </a:rPr>
              <a:t>http://www.lightbluetouchpaper.org/2011/11/08/want-to-create-a-really-strong-password-dont-ask-google/</a:t>
            </a:r>
            <a:r>
              <a:rPr lang="en-US" dirty="0" smtClean="0"/>
              <a:t> </a:t>
            </a:r>
          </a:p>
          <a:p>
            <a:endParaRPr lang="en-US" baseline="0" dirty="0" smtClean="0"/>
          </a:p>
          <a:p>
            <a:r>
              <a:rPr lang="en-US" baseline="0" dirty="0" smtClean="0"/>
              <a:t>Security problem: attacker can crawl every sentence on the web to generate candidate passwords.</a:t>
            </a:r>
          </a:p>
          <a:p>
            <a:r>
              <a:rPr lang="en-US" baseline="0" dirty="0" smtClean="0"/>
              <a:t>Usability problem: the many possible variants due to letter/number substitutions can make it hard to memorize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above</a:t>
            </a:r>
            <a:r>
              <a:rPr lang="en-US" dirty="0" smtClean="0"/>
              <a:t> blog post recommends</a:t>
            </a:r>
            <a:r>
              <a:rPr lang="en-US" baseline="0" dirty="0" smtClean="0"/>
              <a:t> </a:t>
            </a:r>
            <a:r>
              <a:rPr lang="en-US" baseline="0" dirty="0" err="1" smtClean="0"/>
              <a:t>xkcd’s</a:t>
            </a:r>
            <a:r>
              <a:rPr lang="en-US" baseline="0" dirty="0" smtClean="0"/>
              <a:t> advice instead, but other research has shown that that’s not so great either https://www.ece.cmu.edu/~lbauer/papers/2012/soups2012-passphrases.pdf</a:t>
            </a:r>
            <a:r>
              <a:rPr lang="en-US" dirty="0" smtClean="0"/>
              <a:t>)</a:t>
            </a:r>
            <a:endParaRPr lang="en-US" baseline="0" dirty="0" smtClean="0"/>
          </a:p>
          <a:p>
            <a:endParaRPr lang="en-US" baseline="0" dirty="0" smtClean="0"/>
          </a:p>
          <a:p>
            <a:r>
              <a:rPr lang="en-US" baseline="0" dirty="0" smtClean="0"/>
              <a:t>Bottom line: there’s no easy way around the security/memorability trade-off</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398551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Password</a:t>
            </a:r>
            <a:r>
              <a:rPr lang="en-US" baseline="0" dirty="0" smtClean="0"/>
              <a:t> should be hashed</a:t>
            </a:r>
            <a:endParaRPr lang="en-US" dirty="0"/>
          </a:p>
        </p:txBody>
      </p:sp>
      <p:sp>
        <p:nvSpPr>
          <p:cNvPr id="4" name="Slide Number Placeholder 3"/>
          <p:cNvSpPr>
            <a:spLocks noGrp="1"/>
          </p:cNvSpPr>
          <p:nvPr>
            <p:ph type="sldNum" sz="quarter" idx="10"/>
          </p:nvPr>
        </p:nvSpPr>
        <p:spPr/>
        <p:txBody>
          <a:bodyPr/>
          <a:lstStyle/>
          <a:p>
            <a:fld id="{554D0AD0-0436-4483-878C-506A18C95EAA}" type="slidenum">
              <a:rPr lang="en-US" smtClean="0"/>
              <a:t>42</a:t>
            </a:fld>
            <a:endParaRPr lang="en-US"/>
          </a:p>
        </p:txBody>
      </p:sp>
    </p:spTree>
    <p:extLst>
      <p:ext uri="{BB962C8B-B14F-4D97-AF65-F5344CB8AC3E}">
        <p14:creationId xmlns:p14="http://schemas.microsoft.com/office/powerpoint/2010/main" val="3786139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223310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Brute</a:t>
            </a:r>
            <a:r>
              <a:rPr lang="en-US" baseline="0" dirty="0" smtClean="0"/>
              <a:t> force attacks, especially over common passwords</a:t>
            </a:r>
          </a:p>
        </p:txBody>
      </p:sp>
      <p:sp>
        <p:nvSpPr>
          <p:cNvPr id="4" name="Slide Number Placeholder 3"/>
          <p:cNvSpPr>
            <a:spLocks noGrp="1"/>
          </p:cNvSpPr>
          <p:nvPr>
            <p:ph type="sldNum" sz="quarter" idx="10"/>
          </p:nvPr>
        </p:nvSpPr>
        <p:spPr/>
        <p:txBody>
          <a:bodyPr/>
          <a:lstStyle/>
          <a:p>
            <a:fld id="{554D0AD0-0436-4483-878C-506A18C95EAA}" type="slidenum">
              <a:rPr lang="en-US" smtClean="0"/>
              <a:t>46</a:t>
            </a:fld>
            <a:endParaRPr lang="en-US"/>
          </a:p>
        </p:txBody>
      </p:sp>
    </p:spTree>
    <p:extLst>
      <p:ext uri="{BB962C8B-B14F-4D97-AF65-F5344CB8AC3E}">
        <p14:creationId xmlns:p14="http://schemas.microsoft.com/office/powerpoint/2010/main" val="39972109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With hashed passwords intrusion doesn’t immediately reveal passwords, but an offline dictionary attack is a big worry.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3809465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Offline password guessing much more powerful attack model than online password guessing. </a:t>
            </a:r>
          </a:p>
          <a:p>
            <a:endParaRPr lang="en-US" dirty="0" smtClean="0"/>
          </a:p>
          <a:p>
            <a:r>
              <a:rPr lang="en-US" dirty="0" smtClean="0"/>
              <a:t>Example: 25-GPU cluster,</a:t>
            </a:r>
            <a:r>
              <a:rPr lang="en-US" baseline="0" dirty="0" smtClean="0"/>
              <a:t> 350 billion guesses per second https://securityledger.com/2012/12/new-25-gpu-monster-devours-passwords-in-seconds/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2470365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change,</a:t>
            </a:r>
            <a:r>
              <a:rPr lang="en-US" baseline="0" dirty="0" smtClean="0"/>
              <a:t> can’t get a new iris or fingerprint if yours is compromised</a:t>
            </a:r>
          </a:p>
          <a:p>
            <a:r>
              <a:rPr lang="en-US" dirty="0" smtClean="0"/>
              <a:t>Not</a:t>
            </a:r>
            <a:r>
              <a:rPr lang="en-US" baseline="0" dirty="0" smtClean="0"/>
              <a:t> an exact match, have to handle noisy data…</a:t>
            </a:r>
          </a:p>
          <a:p>
            <a:endParaRPr lang="en-US" baseline="0" dirty="0" smtClean="0"/>
          </a:p>
          <a:p>
            <a:r>
              <a:rPr lang="en-US" baseline="0" dirty="0" smtClean="0"/>
              <a:t>Touch-ID hack:</a:t>
            </a:r>
          </a:p>
          <a:p>
            <a:r>
              <a:rPr lang="en-US" dirty="0" smtClean="0"/>
              <a:t>https://vimeo.com/75324765</a:t>
            </a:r>
          </a:p>
        </p:txBody>
      </p:sp>
      <p:sp>
        <p:nvSpPr>
          <p:cNvPr id="4" name="Slide Number Placeholder 3"/>
          <p:cNvSpPr>
            <a:spLocks noGrp="1"/>
          </p:cNvSpPr>
          <p:nvPr>
            <p:ph type="sldNum" sz="quarter" idx="10"/>
          </p:nvPr>
        </p:nvSpPr>
        <p:spPr/>
        <p:txBody>
          <a:bodyPr/>
          <a:lstStyle/>
          <a:p>
            <a:fld id="{554D0AD0-0436-4483-878C-506A18C95EAA}" type="slidenum">
              <a:rPr lang="en-US" smtClean="0"/>
              <a:t>7</a:t>
            </a:fld>
            <a:endParaRPr lang="en-US"/>
          </a:p>
        </p:txBody>
      </p:sp>
    </p:spTree>
    <p:extLst>
      <p:ext uri="{BB962C8B-B14F-4D97-AF65-F5344CB8AC3E}">
        <p14:creationId xmlns:p14="http://schemas.microsoft.com/office/powerpoint/2010/main" val="700185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4F81BE"/>
                </a:solidFill>
              </a:rPr>
              <a:t>Discussion: this mitigates two related attacks. What are they?</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49</a:t>
            </a:fld>
            <a:endParaRPr lang="en-US"/>
          </a:p>
        </p:txBody>
      </p:sp>
    </p:spTree>
    <p:extLst>
      <p:ext uri="{BB962C8B-B14F-4D97-AF65-F5344CB8AC3E}">
        <p14:creationId xmlns:p14="http://schemas.microsoft.com/office/powerpoint/2010/main" val="34098734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Without salting, the number of hash computations the</a:t>
            </a:r>
            <a:r>
              <a:rPr lang="en-US" baseline="0" dirty="0" smtClean="0"/>
              <a:t> attacker must perform is</a:t>
            </a:r>
            <a:r>
              <a:rPr lang="en-US" dirty="0" smtClean="0"/>
              <a:t> O(D</a:t>
            </a:r>
            <a:r>
              <a:rPr lang="en-US" baseline="0" dirty="0" smtClean="0"/>
              <a:t> + P</a:t>
            </a:r>
            <a:r>
              <a:rPr lang="en-US" dirty="0" smtClean="0"/>
              <a:t>) where D is the size of the dictionary or the password list that the</a:t>
            </a:r>
            <a:r>
              <a:rPr lang="en-US" baseline="0" dirty="0" smtClean="0"/>
              <a:t> attacker wants to use for guessing, and P is the number of passwords to crack.</a:t>
            </a:r>
            <a:endParaRPr lang="en-US" dirty="0" smtClean="0"/>
          </a:p>
          <a:p>
            <a:endParaRPr lang="en-US" dirty="0" smtClean="0"/>
          </a:p>
          <a:p>
            <a:r>
              <a:rPr lang="en-US" dirty="0" smtClean="0"/>
              <a:t>With salting, it’s O(D</a:t>
            </a:r>
            <a:r>
              <a:rPr lang="en-US" baseline="0" dirty="0" smtClean="0"/>
              <a:t> </a:t>
            </a:r>
            <a:r>
              <a:rPr lang="en-US" b="1" baseline="0" dirty="0" smtClean="0"/>
              <a:t>times</a:t>
            </a:r>
            <a:r>
              <a:rPr lang="en-US" dirty="0" smtClean="0"/>
              <a:t> P).</a:t>
            </a:r>
          </a:p>
          <a:p>
            <a:endParaRPr lang="en-US" dirty="0" smtClean="0"/>
          </a:p>
          <a:p>
            <a:r>
              <a:rPr lang="en-US" dirty="0" smtClean="0">
                <a:solidFill>
                  <a:schemeClr val="tx2">
                    <a:lumMod val="60000"/>
                    <a:lumOff val="40000"/>
                  </a:schemeClr>
                </a:solidFill>
              </a:rPr>
              <a:t>Homework: verify this</a:t>
            </a:r>
            <a:endParaRPr lang="en-US" dirty="0">
              <a:solidFill>
                <a:schemeClr val="tx2">
                  <a:lumMod val="60000"/>
                  <a:lumOff val="40000"/>
                </a:schemeClr>
              </a:solidFill>
            </a:endParaRPr>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39993405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Solution:</a:t>
            </a:r>
            <a:r>
              <a:rPr lang="en-US" baseline="0" dirty="0" smtClean="0"/>
              <a:t> let M = </a:t>
            </a:r>
            <a:r>
              <a:rPr lang="en-US" baseline="0" dirty="0" err="1" smtClean="0"/>
              <a:t>N_new</a:t>
            </a:r>
            <a:r>
              <a:rPr lang="en-US" baseline="0" dirty="0" smtClean="0"/>
              <a:t> – </a:t>
            </a:r>
            <a:r>
              <a:rPr lang="en-US" baseline="0" dirty="0" err="1" smtClean="0"/>
              <a:t>N_old</a:t>
            </a:r>
            <a:endParaRPr lang="en-US" baseline="0" dirty="0" smtClean="0"/>
          </a:p>
          <a:p>
            <a:endParaRPr lang="en-US" baseline="0" dirty="0" smtClean="0"/>
          </a:p>
          <a:p>
            <a:r>
              <a:rPr lang="en-US" baseline="0" dirty="0" smtClean="0"/>
              <a:t>Apply H to each hashed password M times.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51</a:t>
            </a:fld>
            <a:endParaRPr lang="en-US"/>
          </a:p>
        </p:txBody>
      </p:sp>
    </p:spTree>
    <p:extLst>
      <p:ext uri="{BB962C8B-B14F-4D97-AF65-F5344CB8AC3E}">
        <p14:creationId xmlns:p14="http://schemas.microsoft.com/office/powerpoint/2010/main" val="2540460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Salt</a:t>
            </a:r>
            <a:r>
              <a:rPr lang="en-US" baseline="0" dirty="0" smtClean="0"/>
              <a:t> your passwords</a:t>
            </a:r>
            <a:endParaRPr lang="en-US" dirty="0"/>
          </a:p>
        </p:txBody>
      </p:sp>
      <p:sp>
        <p:nvSpPr>
          <p:cNvPr id="4" name="Slide Number Placeholder 3"/>
          <p:cNvSpPr>
            <a:spLocks noGrp="1"/>
          </p:cNvSpPr>
          <p:nvPr>
            <p:ph type="sldNum" sz="quarter" idx="10"/>
          </p:nvPr>
        </p:nvSpPr>
        <p:spPr/>
        <p:txBody>
          <a:bodyPr/>
          <a:lstStyle/>
          <a:p>
            <a:fld id="{554D0AD0-0436-4483-878C-506A18C95EAA}" type="slidenum">
              <a:rPr lang="en-US" smtClean="0"/>
              <a:t>53</a:t>
            </a:fld>
            <a:endParaRPr lang="en-US"/>
          </a:p>
        </p:txBody>
      </p:sp>
    </p:spTree>
    <p:extLst>
      <p:ext uri="{BB962C8B-B14F-4D97-AF65-F5344CB8AC3E}">
        <p14:creationId xmlns:p14="http://schemas.microsoft.com/office/powerpoint/2010/main" val="4091891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Phone, (other?)</a:t>
            </a:r>
            <a:r>
              <a:rPr lang="en-US" baseline="0" dirty="0" smtClean="0"/>
              <a:t> email, something you know that the server also knows (</a:t>
            </a:r>
            <a:r>
              <a:rPr lang="en-US" baseline="0" dirty="0" err="1" smtClean="0"/>
              <a:t>facebook</a:t>
            </a:r>
            <a:r>
              <a:rPr lang="en-US" baseline="0" dirty="0" smtClean="0"/>
              <a:t> friends), security questions</a:t>
            </a:r>
            <a:endParaRPr lang="en-US" dirty="0"/>
          </a:p>
        </p:txBody>
      </p:sp>
      <p:sp>
        <p:nvSpPr>
          <p:cNvPr id="4" name="Slide Number Placeholder 3"/>
          <p:cNvSpPr>
            <a:spLocks noGrp="1"/>
          </p:cNvSpPr>
          <p:nvPr>
            <p:ph type="sldNum" sz="quarter" idx="10"/>
          </p:nvPr>
        </p:nvSpPr>
        <p:spPr/>
        <p:txBody>
          <a:bodyPr/>
          <a:lstStyle/>
          <a:p>
            <a:fld id="{554D0AD0-0436-4483-878C-506A18C95EAA}" type="slidenum">
              <a:rPr lang="en-US" smtClean="0"/>
              <a:t>57</a:t>
            </a:fld>
            <a:endParaRPr lang="en-US"/>
          </a:p>
        </p:txBody>
      </p:sp>
    </p:spTree>
    <p:extLst>
      <p:ext uri="{BB962C8B-B14F-4D97-AF65-F5344CB8AC3E}">
        <p14:creationId xmlns:p14="http://schemas.microsoft.com/office/powerpoint/2010/main" val="37408035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a:t>
            </a:r>
            <a:r>
              <a:rPr lang="en-US" baseline="0" dirty="0" smtClean="0"/>
              <a:t>idea is not to prevent the attack but rather to make sure the user is notified.</a:t>
            </a:r>
          </a:p>
          <a:p>
            <a:endParaRPr lang="en-US" baseline="0" dirty="0" smtClean="0"/>
          </a:p>
          <a:p>
            <a:r>
              <a:rPr lang="en-US" baseline="0" dirty="0" smtClean="0"/>
              <a:t>Prevention is not always possible or desirable; detection and recovery could be a good way to go.</a:t>
            </a:r>
          </a:p>
          <a:p>
            <a:endParaRPr lang="en-US" baseline="0" dirty="0" smtClean="0"/>
          </a:p>
          <a:p>
            <a:r>
              <a:rPr lang="en-US" baseline="0" dirty="0" smtClean="0"/>
              <a:t>That’s what happens with credit card fraud. More on this soon.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2641221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conventional wisdom that we’re now rethinking: never write down your password. </a:t>
            </a:r>
          </a:p>
          <a:p>
            <a:endParaRPr lang="en-US" dirty="0" smtClean="0"/>
          </a:p>
          <a:p>
            <a:r>
              <a:rPr lang="en-US" dirty="0" smtClean="0"/>
              <a:t>In reality, depends</a:t>
            </a:r>
            <a:r>
              <a:rPr lang="en-US" baseline="0" dirty="0" smtClean="0"/>
              <a:t> on threat model; more often than not it’s fine to write it down, but make sure to keep it safe and secret yet easily available.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8594961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the </a:t>
            </a:r>
            <a:r>
              <a:rPr lang="en-US" dirty="0" err="1" smtClean="0"/>
              <a:t>infosuck</a:t>
            </a:r>
            <a:r>
              <a:rPr lang="en-US" dirty="0" smtClean="0"/>
              <a:t> vs. good enough distinction.</a:t>
            </a:r>
          </a:p>
          <a:p>
            <a:endParaRPr lang="en-US" dirty="0" smtClean="0"/>
          </a:p>
          <a:p>
            <a:r>
              <a:rPr lang="en-US" dirty="0" smtClean="0"/>
              <a:t>Joe</a:t>
            </a:r>
            <a:r>
              <a:rPr lang="en-US" baseline="0" dirty="0" smtClean="0"/>
              <a:t> </a:t>
            </a:r>
            <a:r>
              <a:rPr lang="en-US" baseline="0" dirty="0" err="1" smtClean="0"/>
              <a:t>Bonneau’s</a:t>
            </a:r>
            <a:r>
              <a:rPr lang="en-US" baseline="0" dirty="0" smtClean="0"/>
              <a:t> research has led to much of the re-thinking of the old beliefs. See for instance http://www.jbonneau.com/doc/BHOS15-CACM-imperfect_authentication.pdf</a:t>
            </a:r>
          </a:p>
          <a:p>
            <a:endParaRPr lang="en-US" baseline="0" dirty="0" smtClean="0"/>
          </a:p>
          <a:p>
            <a:r>
              <a:rPr lang="en-US" baseline="0" dirty="0" smtClean="0"/>
              <a:t>Observe that attacks #5 and #6 are the only two of the seven categories where password strength even matters! And #6 is the only category where resistance to </a:t>
            </a:r>
            <a:r>
              <a:rPr lang="en-US" i="1" baseline="0" dirty="0" smtClean="0"/>
              <a:t>offline</a:t>
            </a:r>
            <a:r>
              <a:rPr lang="en-US" baseline="0" dirty="0" smtClean="0"/>
              <a:t> attacks matters. Even in that case, for mitigating the consequences of a server compromise, minimizing reuse across sites is more effective than trying to prevent </a:t>
            </a:r>
            <a:r>
              <a:rPr lang="en-US" baseline="0" dirty="0" err="1" smtClean="0"/>
              <a:t>guessability</a:t>
            </a:r>
            <a:r>
              <a:rPr lang="en-US" baseline="0" dirty="0" smtClean="0"/>
              <a:t>. That’s the reason why crazy-strong passwords offer little security benefit over moderately strong passwords that resist online attacks.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228003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come back to this at the end. It’ll</a:t>
            </a:r>
            <a:r>
              <a:rPr lang="en-US" baseline="0" dirty="0" smtClean="0"/>
              <a:t> mitigate many of the attack categories.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2532929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67</a:t>
            </a:fld>
            <a:endParaRPr lang="en-US"/>
          </a:p>
        </p:txBody>
      </p:sp>
    </p:spTree>
    <p:extLst>
      <p:ext uri="{BB962C8B-B14F-4D97-AF65-F5344CB8AC3E}">
        <p14:creationId xmlns:p14="http://schemas.microsoft.com/office/powerpoint/2010/main" val="33658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Each of these differs from a password in some subtle ways</a:t>
            </a:r>
          </a:p>
          <a:p>
            <a:endParaRPr lang="en-US" dirty="0" smtClean="0"/>
          </a:p>
          <a:p>
            <a:r>
              <a:rPr lang="en-US" dirty="0" smtClean="0"/>
              <a:t>e.g., SSN not intended to be authentication</a:t>
            </a:r>
            <a:r>
              <a:rPr lang="en-US" baseline="0" dirty="0" smtClean="0"/>
              <a:t> string, but now used that way</a:t>
            </a:r>
          </a:p>
          <a:p>
            <a:endParaRPr lang="en-US" baseline="0" dirty="0" smtClean="0"/>
          </a:p>
          <a:p>
            <a:r>
              <a:rPr lang="en-US" baseline="0" dirty="0" smtClean="0"/>
              <a:t>Phone number: same string acts as user identifier and passcode (very low security, but it’s ok for a supermarket loyalty program)</a:t>
            </a:r>
          </a:p>
          <a:p>
            <a:endParaRPr lang="en-US" baseline="0" dirty="0" smtClean="0"/>
          </a:p>
          <a:p>
            <a:r>
              <a:rPr lang="en-US" baseline="0" dirty="0" smtClean="0"/>
              <a:t>SSN and phone #: can’t be easily changed. If adversary learns your SSN or phone # you can’t undo that.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4228128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68</a:t>
            </a:fld>
            <a:endParaRPr lang="en-US"/>
          </a:p>
        </p:txBody>
      </p:sp>
    </p:spTree>
    <p:extLst>
      <p:ext uri="{BB962C8B-B14F-4D97-AF65-F5344CB8AC3E}">
        <p14:creationId xmlns:p14="http://schemas.microsoft.com/office/powerpoint/2010/main" val="7027053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33560270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Crazy ideas: use brainwaves to authenticate people without them “realizing it”</a:t>
            </a:r>
          </a:p>
          <a:p>
            <a:endParaRPr lang="en-US" dirty="0" smtClean="0"/>
          </a:p>
          <a:p>
            <a:r>
              <a:rPr lang="en-US" dirty="0" smtClean="0"/>
              <a:t>Using phones as single</a:t>
            </a:r>
            <a:r>
              <a:rPr lang="en-US" baseline="0" dirty="0" smtClean="0"/>
              <a:t> modes of authentication; now phone has to be authenticated. Pin? </a:t>
            </a:r>
            <a:r>
              <a:rPr lang="en-US" baseline="0" dirty="0" err="1" smtClean="0"/>
              <a:t>TouchID</a:t>
            </a:r>
            <a:r>
              <a:rPr lang="en-US" baseline="0" dirty="0" smtClean="0"/>
              <a:t>? Face recognition? On body-detection? Most of those broken (why? Pin reuse, predictable, touch id hack, face recognition fooled by picture, on body detection … not yet, but heuristic based (and fallback to pin?))</a:t>
            </a:r>
          </a:p>
          <a:p>
            <a:endParaRPr lang="en-US" baseline="0" dirty="0" smtClean="0"/>
          </a:p>
          <a:p>
            <a:r>
              <a:rPr lang="en-US" baseline="0" dirty="0" smtClean="0"/>
              <a:t>Interesting things from apple </a:t>
            </a:r>
            <a:r>
              <a:rPr lang="en-US" baseline="0" dirty="0" err="1" smtClean="0"/>
              <a:t>wrt</a:t>
            </a:r>
            <a:r>
              <a:rPr lang="en-US" baseline="0" dirty="0" smtClean="0"/>
              <a:t> pin login, store strong encryption key for device in Secure Enclave, and have secure enclave authenticate pin; can enforce lockout etc. brute force now not possible.</a:t>
            </a:r>
          </a:p>
        </p:txBody>
      </p:sp>
      <p:sp>
        <p:nvSpPr>
          <p:cNvPr id="4" name="Slide Number Placeholder 3"/>
          <p:cNvSpPr>
            <a:spLocks noGrp="1"/>
          </p:cNvSpPr>
          <p:nvPr>
            <p:ph type="sldNum" sz="quarter" idx="10"/>
          </p:nvPr>
        </p:nvSpPr>
        <p:spPr/>
        <p:txBody>
          <a:bodyPr/>
          <a:lstStyle/>
          <a:p>
            <a:fld id="{554D0AD0-0436-4483-878C-506A18C95EAA}" type="slidenum">
              <a:rPr lang="en-US" smtClean="0"/>
              <a:t>70</a:t>
            </a:fld>
            <a:endParaRPr lang="en-US"/>
          </a:p>
        </p:txBody>
      </p:sp>
    </p:spTree>
    <p:extLst>
      <p:ext uri="{BB962C8B-B14F-4D97-AF65-F5344CB8AC3E}">
        <p14:creationId xmlns:p14="http://schemas.microsoft.com/office/powerpoint/2010/main" val="14557397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Biometrics derive</a:t>
            </a:r>
            <a:r>
              <a:rPr lang="en-US" baseline="0" dirty="0" smtClean="0"/>
              <a:t> their security not because the attacker can’t get the victim’s fingerprint (or other biometric) but because the system is supposed to be able to detect if the attacker presents a fake biometric. </a:t>
            </a:r>
          </a:p>
          <a:p>
            <a:endParaRPr lang="en-US" baseline="0" dirty="0" smtClean="0"/>
          </a:p>
          <a:p>
            <a:r>
              <a:rPr lang="en-US" baseline="0" dirty="0" smtClean="0"/>
              <a:t>Obvious corollary: biometrics useless for remote authentication</a:t>
            </a:r>
            <a:endParaRPr lang="en-US" dirty="0" smtClean="0"/>
          </a:p>
          <a:p>
            <a:endParaRPr lang="en-US" dirty="0" smtClean="0"/>
          </a:p>
          <a:p>
            <a:r>
              <a:rPr lang="en-US" baseline="0" dirty="0" smtClean="0"/>
              <a:t>Apple </a:t>
            </a:r>
            <a:r>
              <a:rPr lang="en-US" baseline="0" dirty="0" err="1" smtClean="0"/>
              <a:t>TouchID</a:t>
            </a:r>
            <a:r>
              <a:rPr lang="en-US" baseline="0" dirty="0" smtClean="0"/>
              <a:t> is useful for securing your phone when leaving it on table when you go to use the bathroom. Casual attacker model. Always have to consider threat model. Attacker is not always foreign government, could be nosy neighbor.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71</a:t>
            </a:fld>
            <a:endParaRPr lang="en-US"/>
          </a:p>
        </p:txBody>
      </p:sp>
    </p:spTree>
    <p:extLst>
      <p:ext uri="{BB962C8B-B14F-4D97-AF65-F5344CB8AC3E}">
        <p14:creationId xmlns:p14="http://schemas.microsoft.com/office/powerpoint/2010/main" val="1062146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http://blogs.technet.com/b/steriley/archive/2006/09/20/mythbusters-beat-_2200_unbreakable_2200_-fingerprint-door-lock.aspx</a:t>
            </a:r>
          </a:p>
          <a:p>
            <a:r>
              <a:rPr lang="en-US" dirty="0" smtClean="0"/>
              <a:t>“</a:t>
            </a:r>
            <a:r>
              <a:rPr lang="en-US" sz="1200" b="0" i="0" kern="1200" dirty="0" smtClean="0">
                <a:solidFill>
                  <a:schemeClr val="tx1"/>
                </a:solidFill>
                <a:effectLst/>
                <a:latin typeface="+mn-lt"/>
                <a:ea typeface="+mn-ea"/>
                <a:cs typeface="+mn-cs"/>
              </a:rPr>
              <a:t>Supposedly it monitors pulse, sweat, temperature, and other attributes. First, Adam obtains an impression of a fingerprint already present on the reader and creates a latex copy that he adheres to his own thumb. Initial attempts fail, but when Adam licks the latex, the door opens. Next, Jamie tries a ballistics gel copy of the fingerprint. Sure enough, the door opens right away. Adam remarks that some cheap computer fingerprint reader was actually more difficult to hack than the "unbreakable" door lock! Finally, Adam tries the simplest of all attacks: a photocopy of the authorized fingerprint. No warmth, no pulse, only a lick -- and again, the door opens.</a:t>
            </a:r>
            <a:r>
              <a:rPr lang="en-US" dirty="0" smtClean="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72</a:t>
            </a:fld>
            <a:endParaRPr lang="en-US"/>
          </a:p>
        </p:txBody>
      </p:sp>
    </p:spTree>
    <p:extLst>
      <p:ext uri="{BB962C8B-B14F-4D97-AF65-F5344CB8AC3E}">
        <p14:creationId xmlns:p14="http://schemas.microsoft.com/office/powerpoint/2010/main" val="24042831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73</a:t>
            </a:fld>
            <a:endParaRPr lang="en-US"/>
          </a:p>
        </p:txBody>
      </p:sp>
    </p:spTree>
    <p:extLst>
      <p:ext uri="{BB962C8B-B14F-4D97-AF65-F5344CB8AC3E}">
        <p14:creationId xmlns:p14="http://schemas.microsoft.com/office/powerpoint/2010/main" val="25942764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74118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a:t>
            </a:r>
            <a:r>
              <a:rPr lang="en-US" baseline="0" dirty="0" smtClean="0"/>
              <a:t> cheated a little – in fact </a:t>
            </a:r>
            <a:r>
              <a:rPr lang="en-US" i="1" baseline="0" dirty="0" smtClean="0"/>
              <a:t>g = H(password)</a:t>
            </a:r>
            <a:r>
              <a:rPr lang="en-US" b="1" i="1" baseline="0" dirty="0" smtClean="0"/>
              <a:t>^</a:t>
            </a:r>
            <a:r>
              <a:rPr lang="en-US" sz="1200" b="1" i="1" baseline="0" dirty="0" smtClean="0"/>
              <a:t>2</a:t>
            </a:r>
            <a:r>
              <a:rPr lang="en-US" i="1" baseline="0" dirty="0" smtClean="0"/>
              <a:t> % p</a:t>
            </a:r>
            <a:r>
              <a:rPr lang="en-US" baseline="0" dirty="0" smtClean="0"/>
              <a:t>, for reasons we won’t go into</a:t>
            </a:r>
          </a:p>
          <a:p>
            <a:endParaRPr lang="en-US" baseline="0" dirty="0" smtClean="0"/>
          </a:p>
          <a:p>
            <a:r>
              <a:rPr lang="en-US" baseline="0" dirty="0" smtClean="0"/>
              <a:t>This particular protocol is called Simple Password Exponential Key Exchange. There are other PAKE protocols.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5349112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Previous map was about how to construct these things, this map is about which one to use in which scenario.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Asynchronous model: email is a typical example. Synchronous model: web browsing and SSH. Instant messaging can be either one, but is usually treated as synchronous.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In the asynchronous</a:t>
            </a:r>
            <a:r>
              <a:rPr lang="en-US" sz="1100" baseline="0" dirty="0" smtClean="0"/>
              <a:t> scenario you need both sender and receiver to have a public key (to get both confidentiality and authentication). Normal people aren’t interested in setting up public keys (much less using crypto correctly). That is why email encryption is currently an unsolved problem, and adoption is almost nonexistent (compared web encryption).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Homework: when you visit gmail.com it’s encrypted. So what am I talking about when I say email encryption is nonexistent? Which category does Gmail fall into in this 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smtClean="0"/>
              <a:t>In human-to-human DHKE, out-of-band verification can happen in parallel after the secure channel has been set up. So when the channel is set up it’s at first an encrypted</a:t>
            </a:r>
            <a:r>
              <a:rPr lang="en-US" sz="1100" baseline="0" dirty="0" smtClean="0"/>
              <a:t> but unauthenticated channel.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Just about everything here relies on PKI (except PAKE and Out-Of-Band verification). User authentication and PKI are the Achilles’ heels of the whole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smtClean="0"/>
              <a:t>PFS = Perfect Forward Secrecy, aka just Forward Secrecy.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err="1" smtClean="0"/>
              <a:t>Asym</a:t>
            </a:r>
            <a:r>
              <a:rPr lang="en-US" sz="1100" baseline="0" dirty="0" smtClean="0"/>
              <a:t>. </a:t>
            </a:r>
            <a:r>
              <a:rPr lang="en-US" sz="1100" baseline="0" dirty="0" err="1" smtClean="0"/>
              <a:t>enc</a:t>
            </a:r>
            <a:r>
              <a:rPr lang="en-US" sz="1100" baseline="0" dirty="0" smtClean="0"/>
              <a:t> </a:t>
            </a:r>
            <a:r>
              <a:rPr lang="en-US" sz="1100" baseline="0" dirty="0" smtClean="0">
                <a:sym typeface="Wingdings" panose="05000000000000000000" pitchFamily="2" charset="2"/>
              </a:rPr>
              <a:t> Sym. </a:t>
            </a:r>
            <a:r>
              <a:rPr lang="en-US" sz="1100" baseline="0" dirty="0" err="1" smtClean="0">
                <a:sym typeface="Wingdings" panose="05000000000000000000" pitchFamily="2" charset="2"/>
              </a:rPr>
              <a:t>enc</a:t>
            </a:r>
            <a:r>
              <a:rPr lang="en-US" sz="1100" baseline="0" dirty="0" smtClean="0">
                <a:sym typeface="Wingdings" panose="05000000000000000000" pitchFamily="2" charset="2"/>
              </a:rPr>
              <a:t> refers to hybrid encryption --- generate random symmetric key, asymmetrically encrypt it, encrypt message with key.</a:t>
            </a:r>
            <a:endParaRPr lang="en-US" sz="1100" dirty="0" smtClean="0"/>
          </a:p>
          <a:p>
            <a:endParaRPr lang="en-US" sz="1100" baseline="0"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76</a:t>
            </a:fld>
            <a:endParaRPr lang="en-US"/>
          </a:p>
        </p:txBody>
      </p:sp>
    </p:spTree>
    <p:extLst>
      <p:ext uri="{BB962C8B-B14F-4D97-AF65-F5344CB8AC3E}">
        <p14:creationId xmlns:p14="http://schemas.microsoft.com/office/powerpoint/2010/main" val="3470343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1507130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 an authentication string</a:t>
            </a:r>
            <a:r>
              <a:rPr lang="en-US" baseline="0" dirty="0" smtClean="0"/>
              <a:t> has k bits of entropy it will take adversary 2^k guesses on average to get in.</a:t>
            </a:r>
          </a:p>
          <a:p>
            <a:endParaRPr lang="en-US" baseline="0" dirty="0" smtClean="0"/>
          </a:p>
          <a:p>
            <a:r>
              <a:rPr lang="en-US" baseline="0" dirty="0" smtClean="0"/>
              <a:t>Here we assume the adversary knows the process/algorithm by which the user generates the password. Another application of </a:t>
            </a:r>
            <a:r>
              <a:rPr lang="en-US" baseline="0" dirty="0" err="1" smtClean="0"/>
              <a:t>Kerckhoffs’s</a:t>
            </a:r>
            <a:r>
              <a:rPr lang="en-US" baseline="0" dirty="0" smtClean="0"/>
              <a:t> principle.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10</a:t>
            </a:fld>
            <a:endParaRPr lang="en-US"/>
          </a:p>
        </p:txBody>
      </p:sp>
    </p:spTree>
    <p:extLst>
      <p:ext uri="{BB962C8B-B14F-4D97-AF65-F5344CB8AC3E}">
        <p14:creationId xmlns:p14="http://schemas.microsoft.com/office/powerpoint/2010/main" val="395649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Possible</a:t>
            </a:r>
            <a:r>
              <a:rPr lang="en-US" baseline="0" dirty="0" smtClean="0"/>
              <a:t> to </a:t>
            </a:r>
            <a:r>
              <a:rPr lang="en-US" dirty="0" smtClean="0"/>
              <a:t>brute force 4-digit</a:t>
            </a:r>
            <a:r>
              <a:rPr lang="en-US" baseline="0" dirty="0" smtClean="0"/>
              <a:t> pin (try all 10000 possibilities) given a suitable attack model.</a:t>
            </a:r>
          </a:p>
          <a:p>
            <a:endParaRPr lang="en-US" baseline="0" dirty="0" smtClean="0"/>
          </a:p>
          <a:p>
            <a:r>
              <a:rPr lang="en-US" baseline="0" dirty="0" smtClean="0"/>
              <a:t>Passwords: attacker might be able to enumerate </a:t>
            </a:r>
            <a:r>
              <a:rPr lang="en-US" i="1" baseline="0" dirty="0" smtClean="0"/>
              <a:t>plausible</a:t>
            </a:r>
            <a:r>
              <a:rPr lang="en-US" baseline="0" dirty="0" smtClean="0"/>
              <a:t> passwords, even if she can’t test all </a:t>
            </a:r>
            <a:r>
              <a:rPr lang="en-US" i="1" baseline="0" dirty="0" smtClean="0"/>
              <a:t>possible</a:t>
            </a:r>
            <a:r>
              <a:rPr lang="en-US" baseline="0" dirty="0" smtClean="0"/>
              <a:t> passwords</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69986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We’ll</a:t>
            </a:r>
            <a:r>
              <a:rPr lang="en-US" baseline="0" dirty="0" smtClean="0"/>
              <a:t> focus on the web authentication scenario for concreteness but keep in mind that much of this also applies to a local or intranet authentication scenario.</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a:t>
            </a:fld>
            <a:endParaRPr lang="en-US"/>
          </a:p>
        </p:txBody>
      </p:sp>
    </p:spTree>
    <p:extLst>
      <p:ext uri="{BB962C8B-B14F-4D97-AF65-F5344CB8AC3E}">
        <p14:creationId xmlns:p14="http://schemas.microsoft.com/office/powerpoint/2010/main" val="232428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FCFE91-EF24-AB49-BD35-5AEC61EABC6B}"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157615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CFE91-EF24-AB49-BD35-5AEC61EABC6B}"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1106834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CFE91-EF24-AB49-BD35-5AEC61EABC6B}"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2046164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FCFE91-EF24-AB49-BD35-5AEC61EABC6B}"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246179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FCFE91-EF24-AB49-BD35-5AEC61EABC6B}" type="datetimeFigureOut">
              <a:rPr lang="en-US" smtClean="0"/>
              <a:t>10/19/16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50794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FCFE91-EF24-AB49-BD35-5AEC61EABC6B}"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67654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FCFE91-EF24-AB49-BD35-5AEC61EABC6B}" type="datetimeFigureOut">
              <a:rPr lang="en-US" smtClean="0"/>
              <a:t>10/19/16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49746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FCFE91-EF24-AB49-BD35-5AEC61EABC6B}" type="datetimeFigureOut">
              <a:rPr lang="en-US" smtClean="0"/>
              <a:t>10/19/16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2605973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FCFE91-EF24-AB49-BD35-5AEC61EABC6B}" type="datetimeFigureOut">
              <a:rPr lang="en-US" smtClean="0"/>
              <a:t>10/19/16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1281437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CFE91-EF24-AB49-BD35-5AEC61EABC6B}"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3731976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FCFE91-EF24-AB49-BD35-5AEC61EABC6B}" type="datetimeFigureOut">
              <a:rPr lang="en-US" smtClean="0"/>
              <a:t>10/19/16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A8C61A-50B1-C84B-80FD-EAB805231B26}" type="slidenum">
              <a:rPr lang="en-US" smtClean="0"/>
              <a:t>‹#›</a:t>
            </a:fld>
            <a:endParaRPr lang="en-US"/>
          </a:p>
        </p:txBody>
      </p:sp>
    </p:spTree>
    <p:extLst>
      <p:ext uri="{BB962C8B-B14F-4D97-AF65-F5344CB8AC3E}">
        <p14:creationId xmlns:p14="http://schemas.microsoft.com/office/powerpoint/2010/main" val="10466210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FCFE91-EF24-AB49-BD35-5AEC61EABC6B}" type="datetimeFigureOut">
              <a:rPr lang="en-US" smtClean="0"/>
              <a:t>10/19/16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8C61A-50B1-C84B-80FD-EAB805231B26}" type="slidenum">
              <a:rPr lang="en-US" smtClean="0"/>
              <a:t>‹#›</a:t>
            </a:fld>
            <a:endParaRPr lang="en-US"/>
          </a:p>
        </p:txBody>
      </p:sp>
    </p:spTree>
    <p:extLst>
      <p:ext uri="{BB962C8B-B14F-4D97-AF65-F5344CB8AC3E}">
        <p14:creationId xmlns:p14="http://schemas.microsoft.com/office/powerpoint/2010/main" val="1317986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COS 432: Information Security</a:t>
            </a:r>
            <a:br>
              <a:rPr lang="en-US" dirty="0" smtClean="0"/>
            </a:br>
            <a:r>
              <a:rPr lang="en-US" dirty="0" smtClean="0"/>
              <a:t>Passwords </a:t>
            </a:r>
            <a:r>
              <a:rPr lang="en-US" dirty="0" smtClean="0"/>
              <a:t>&amp; </a:t>
            </a:r>
            <a:r>
              <a:rPr lang="en-US" dirty="0" smtClean="0"/>
              <a:t>Authenticating People</a:t>
            </a:r>
            <a:endParaRPr lang="en-US" dirty="0"/>
          </a:p>
        </p:txBody>
      </p:sp>
      <p:sp>
        <p:nvSpPr>
          <p:cNvPr id="3" name="Subtitle 2"/>
          <p:cNvSpPr>
            <a:spLocks noGrp="1"/>
          </p:cNvSpPr>
          <p:nvPr>
            <p:ph type="subTitle" idx="1"/>
          </p:nvPr>
        </p:nvSpPr>
        <p:spPr/>
        <p:txBody>
          <a:bodyPr/>
          <a:lstStyle/>
          <a:p>
            <a:r>
              <a:rPr lang="en-US" dirty="0" smtClean="0"/>
              <a:t>Nick Feamster</a:t>
            </a:r>
            <a:br>
              <a:rPr lang="en-US" dirty="0" smtClean="0"/>
            </a:br>
            <a:r>
              <a:rPr lang="en-US" dirty="0" smtClean="0"/>
              <a:t>Princeton University</a:t>
            </a:r>
            <a:endParaRPr lang="en-US" dirty="0"/>
          </a:p>
        </p:txBody>
      </p:sp>
    </p:spTree>
    <p:extLst>
      <p:ext uri="{BB962C8B-B14F-4D97-AF65-F5344CB8AC3E}">
        <p14:creationId xmlns:p14="http://schemas.microsoft.com/office/powerpoint/2010/main" val="7323816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 / </a:t>
            </a:r>
            <a:r>
              <a:rPr lang="en-US" dirty="0" smtClean="0"/>
              <a:t>Passphrases</a:t>
            </a:r>
            <a:endParaRPr lang="en-US" dirty="0"/>
          </a:p>
        </p:txBody>
      </p:sp>
      <p:sp>
        <p:nvSpPr>
          <p:cNvPr id="3" name="Content Placeholder 2"/>
          <p:cNvSpPr>
            <a:spLocks noGrp="1"/>
          </p:cNvSpPr>
          <p:nvPr>
            <p:ph idx="1"/>
          </p:nvPr>
        </p:nvSpPr>
        <p:spPr>
          <a:xfrm>
            <a:off x="457200" y="1600202"/>
            <a:ext cx="8458200" cy="5029199"/>
          </a:xfrm>
        </p:spPr>
        <p:txBody>
          <a:bodyPr>
            <a:normAutofit/>
          </a:bodyPr>
          <a:lstStyle/>
          <a:p>
            <a:pPr marL="0" indent="0">
              <a:buNone/>
            </a:pPr>
            <a:r>
              <a:rPr lang="en-US" b="1" dirty="0" smtClean="0"/>
              <a:t>Low entropy </a:t>
            </a:r>
            <a:r>
              <a:rPr lang="en-US" dirty="0" smtClean="0"/>
              <a:t>compared to cryptographic key</a:t>
            </a:r>
          </a:p>
          <a:p>
            <a:pPr lvl="1"/>
            <a:r>
              <a:rPr lang="en-US" dirty="0" smtClean="0"/>
              <a:t>Random word from 30,000-word vocab</a:t>
            </a:r>
            <a:r>
              <a:rPr lang="en-US" dirty="0" smtClean="0"/>
              <a:t>?</a:t>
            </a:r>
            <a:r>
              <a:rPr lang="en-US" dirty="0"/>
              <a:t> </a:t>
            </a:r>
            <a:r>
              <a:rPr lang="en-US" dirty="0" smtClean="0"/>
              <a:t>15 </a:t>
            </a:r>
            <a:r>
              <a:rPr lang="en-US" dirty="0" smtClean="0"/>
              <a:t>bits</a:t>
            </a:r>
          </a:p>
          <a:p>
            <a:pPr lvl="1"/>
            <a:r>
              <a:rPr lang="en-US" dirty="0" smtClean="0"/>
              <a:t>Random word from English text?	</a:t>
            </a:r>
            <a:r>
              <a:rPr lang="en-US" dirty="0"/>
              <a:t> </a:t>
            </a:r>
            <a:r>
              <a:rPr lang="en-US" dirty="0" smtClean="0"/>
              <a:t>10 </a:t>
            </a:r>
            <a:r>
              <a:rPr lang="en-US" dirty="0" smtClean="0"/>
              <a:t>bits</a:t>
            </a:r>
          </a:p>
          <a:p>
            <a:pPr marL="457200" lvl="1" indent="0">
              <a:buNone/>
            </a:pPr>
            <a:r>
              <a:rPr lang="en-US" dirty="0" smtClean="0"/>
              <a:t>e.g</a:t>
            </a:r>
            <a:r>
              <a:rPr lang="en-US" dirty="0" smtClean="0"/>
              <a:t>., </a:t>
            </a:r>
            <a:r>
              <a:rPr lang="en-US" dirty="0" smtClean="0"/>
              <a:t>turn </a:t>
            </a:r>
            <a:r>
              <a:rPr lang="en-US" dirty="0" smtClean="0"/>
              <a:t>to random page of book, </a:t>
            </a:r>
            <a:r>
              <a:rPr lang="en-US" dirty="0" smtClean="0"/>
              <a:t>pick </a:t>
            </a:r>
            <a:r>
              <a:rPr lang="en-US" dirty="0" smtClean="0"/>
              <a:t>random word</a:t>
            </a:r>
          </a:p>
          <a:p>
            <a:pPr marL="457200" lvl="1" indent="0">
              <a:buNone/>
            </a:pPr>
            <a:r>
              <a:rPr lang="en-US" dirty="0">
                <a:solidFill>
                  <a:srgbClr val="4F81BE"/>
                </a:solidFill>
              </a:rPr>
              <a:t>	</a:t>
            </a:r>
            <a:r>
              <a:rPr lang="en-US" dirty="0" smtClean="0">
                <a:solidFill>
                  <a:srgbClr val="4F81BE"/>
                </a:solidFill>
              </a:rPr>
              <a:t>	</a:t>
            </a:r>
            <a:r>
              <a:rPr lang="en-US" dirty="0" smtClean="0">
                <a:solidFill>
                  <a:srgbClr val="4F81BE"/>
                </a:solidFill>
              </a:rPr>
              <a:t>Thought Question: </a:t>
            </a:r>
            <a:r>
              <a:rPr lang="en-US" dirty="0" smtClean="0">
                <a:solidFill>
                  <a:srgbClr val="4F81BE"/>
                </a:solidFill>
              </a:rPr>
              <a:t>verify this</a:t>
            </a:r>
          </a:p>
          <a:p>
            <a:pPr lvl="1"/>
            <a:r>
              <a:rPr lang="en-US" dirty="0" smtClean="0"/>
              <a:t>Typical web password</a:t>
            </a:r>
            <a:r>
              <a:rPr lang="en-US" dirty="0"/>
              <a:t>: </a:t>
            </a:r>
            <a:r>
              <a:rPr lang="en-US" dirty="0" smtClean="0"/>
              <a:t>20–25 bits</a:t>
            </a:r>
            <a:endParaRPr lang="en-US" dirty="0"/>
          </a:p>
        </p:txBody>
      </p:sp>
      <p:pic>
        <p:nvPicPr>
          <p:cNvPr id="5" name="Picture 4"/>
          <p:cNvPicPr>
            <a:picLocks noChangeAspect="1"/>
          </p:cNvPicPr>
          <p:nvPr/>
        </p:nvPicPr>
        <p:blipFill>
          <a:blip r:embed="rId3"/>
          <a:stretch>
            <a:fillRect/>
          </a:stretch>
        </p:blipFill>
        <p:spPr>
          <a:xfrm>
            <a:off x="3098800" y="5477968"/>
            <a:ext cx="2933700" cy="1003300"/>
          </a:xfrm>
          <a:prstGeom prst="rect">
            <a:avLst/>
          </a:prstGeom>
        </p:spPr>
      </p:pic>
      <p:sp>
        <p:nvSpPr>
          <p:cNvPr id="7" name="TextBox 6"/>
          <p:cNvSpPr txBox="1"/>
          <p:nvPr/>
        </p:nvSpPr>
        <p:spPr>
          <a:xfrm>
            <a:off x="1201868" y="5113935"/>
            <a:ext cx="1977542" cy="369332"/>
          </a:xfrm>
          <a:prstGeom prst="rect">
            <a:avLst/>
          </a:prstGeom>
          <a:solidFill>
            <a:srgbClr val="BFBFBF"/>
          </a:solidFill>
        </p:spPr>
        <p:txBody>
          <a:bodyPr wrap="square" rtlCol="0">
            <a:spAutoFit/>
          </a:bodyPr>
          <a:lstStyle/>
          <a:p>
            <a:r>
              <a:rPr lang="en-US" dirty="0" smtClean="0"/>
              <a:t>Shannon Entropy:</a:t>
            </a:r>
            <a:endParaRPr lang="en-US" dirty="0"/>
          </a:p>
        </p:txBody>
      </p:sp>
    </p:spTree>
    <p:extLst>
      <p:ext uri="{BB962C8B-B14F-4D97-AF65-F5344CB8AC3E}">
        <p14:creationId xmlns:p14="http://schemas.microsoft.com/office/powerpoint/2010/main" val="1167186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Strings by Entropy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8777047"/>
              </p:ext>
            </p:extLst>
          </p:nvPr>
        </p:nvGraphicFramePr>
        <p:xfrm>
          <a:off x="1485900" y="1600202"/>
          <a:ext cx="61722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8116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Flow of Password-Based Authentication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Registration:</a:t>
            </a:r>
          </a:p>
          <a:p>
            <a:pPr marL="457200" lvl="1" indent="0">
              <a:buNone/>
            </a:pPr>
            <a:r>
              <a:rPr lang="en-US" sz="2400" dirty="0" smtClean="0"/>
              <a:t>	User sends &lt;username, password&gt; to server</a:t>
            </a:r>
          </a:p>
          <a:p>
            <a:pPr marL="457200" lvl="1" indent="0">
              <a:buNone/>
            </a:pPr>
            <a:r>
              <a:rPr lang="en-US" sz="2400" dirty="0"/>
              <a:t>	</a:t>
            </a:r>
            <a:r>
              <a:rPr lang="en-US" sz="2400" dirty="0" smtClean="0"/>
              <a:t>(In encrypted session, if over network)</a:t>
            </a:r>
          </a:p>
          <a:p>
            <a:pPr marL="457200" lvl="1" indent="0">
              <a:buNone/>
            </a:pPr>
            <a:endParaRPr lang="en-US" sz="2400" dirty="0" smtClean="0"/>
          </a:p>
          <a:p>
            <a:pPr marL="0" indent="0">
              <a:buNone/>
            </a:pPr>
            <a:r>
              <a:rPr lang="en-US" sz="2800" dirty="0" smtClean="0"/>
              <a:t>Login:</a:t>
            </a:r>
          </a:p>
          <a:p>
            <a:pPr marL="457200" lvl="1" indent="0">
              <a:buNone/>
            </a:pPr>
            <a:r>
              <a:rPr lang="en-US" sz="2400" dirty="0" smtClean="0"/>
              <a:t>	User </a:t>
            </a:r>
            <a:r>
              <a:rPr lang="en-US" sz="2400" dirty="0"/>
              <a:t>sends </a:t>
            </a:r>
            <a:r>
              <a:rPr lang="en-US" sz="2400" dirty="0" smtClean="0"/>
              <a:t>&lt;username</a:t>
            </a:r>
            <a:r>
              <a:rPr lang="en-US" sz="2400" dirty="0"/>
              <a:t>, </a:t>
            </a:r>
            <a:r>
              <a:rPr lang="en-US" sz="2400" dirty="0" smtClean="0"/>
              <a:t>password’&gt; </a:t>
            </a:r>
            <a:r>
              <a:rPr lang="en-US" sz="2400" dirty="0"/>
              <a:t>to </a:t>
            </a:r>
            <a:r>
              <a:rPr lang="en-US" sz="2400" dirty="0" smtClean="0"/>
              <a:t>server</a:t>
            </a:r>
          </a:p>
          <a:p>
            <a:pPr marL="457200" lvl="1" indent="0">
              <a:buNone/>
            </a:pPr>
            <a:r>
              <a:rPr lang="en-US" sz="2400" dirty="0" smtClean="0"/>
              <a:t>	Server checks if match exists in database</a:t>
            </a:r>
            <a:endParaRPr lang="en-US" sz="2400" dirty="0"/>
          </a:p>
          <a:p>
            <a:pPr marL="0" indent="0">
              <a:buNone/>
            </a:pPr>
            <a:endParaRPr lang="en-US" sz="2800" dirty="0"/>
          </a:p>
        </p:txBody>
      </p:sp>
      <p:sp>
        <p:nvSpPr>
          <p:cNvPr id="6" name="Rectangle 5"/>
          <p:cNvSpPr/>
          <p:nvPr/>
        </p:nvSpPr>
        <p:spPr>
          <a:xfrm>
            <a:off x="457200" y="5334000"/>
            <a:ext cx="8229600" cy="9906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Doesn’t establish real-world identity</a:t>
            </a:r>
          </a:p>
          <a:p>
            <a:pPr algn="ctr"/>
            <a:r>
              <a:rPr lang="en-US" sz="2800" dirty="0" smtClean="0">
                <a:latin typeface="Lucida Sans" panose="020B0602030504020204" pitchFamily="34" charset="0"/>
              </a:rPr>
              <a:t>Proves it’s the same user who first registered</a:t>
            </a:r>
            <a:endParaRPr lang="en-US" sz="2800" dirty="0">
              <a:latin typeface="Lucida Sans" panose="020B0602030504020204" pitchFamily="34" charset="0"/>
            </a:endParaRPr>
          </a:p>
        </p:txBody>
      </p:sp>
    </p:spTree>
    <p:extLst>
      <p:ext uri="{BB962C8B-B14F-4D97-AF65-F5344CB8AC3E}">
        <p14:creationId xmlns:p14="http://schemas.microsoft.com/office/powerpoint/2010/main" val="1782564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0" y="1524000"/>
            <a:ext cx="3714419" cy="5184856"/>
          </a:xfrm>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13</a:t>
            </a:fld>
            <a:endParaRPr lang="en-US">
              <a:solidFill>
                <a:prstClr val="black">
                  <a:tint val="95000"/>
                </a:prstClr>
              </a:solidFill>
            </a:endParaRPr>
          </a:p>
        </p:txBody>
      </p:sp>
    </p:spTree>
    <p:extLst>
      <p:ext uri="{BB962C8B-B14F-4D97-AF65-F5344CB8AC3E}">
        <p14:creationId xmlns:p14="http://schemas.microsoft.com/office/powerpoint/2010/main" val="21303671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Concerns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l="9803" r="9803"/>
          <a:stretch>
            <a:fillRect/>
          </a:stretch>
        </p:blipFill>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14</a:t>
            </a:fld>
            <a:endParaRPr lang="en-US">
              <a:solidFill>
                <a:prstClr val="black">
                  <a:tint val="95000"/>
                </a:prstClr>
              </a:solidFill>
            </a:endParaRPr>
          </a:p>
        </p:txBody>
      </p:sp>
    </p:spTree>
    <p:extLst>
      <p:ext uri="{BB962C8B-B14F-4D97-AF65-F5344CB8AC3E}">
        <p14:creationId xmlns:p14="http://schemas.microsoft.com/office/powerpoint/2010/main" val="37352530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Stealing Passwords from the User</a:t>
            </a:r>
            <a:endParaRPr lang="en-US" dirty="0"/>
          </a:p>
        </p:txBody>
      </p:sp>
      <p:sp>
        <p:nvSpPr>
          <p:cNvPr id="3" name="Content Placeholder 2"/>
          <p:cNvSpPr>
            <a:spLocks noGrp="1"/>
          </p:cNvSpPr>
          <p:nvPr>
            <p:ph idx="1"/>
          </p:nvPr>
        </p:nvSpPr>
        <p:spPr/>
        <p:txBody>
          <a:bodyPr/>
          <a:lstStyle/>
          <a:p>
            <a:r>
              <a:rPr lang="en-US" dirty="0" smtClean="0"/>
              <a:t>Key </a:t>
            </a:r>
            <a:r>
              <a:rPr lang="en-US" dirty="0" smtClean="0"/>
              <a:t>loggers (hardware, malware, shoulder </a:t>
            </a:r>
            <a:r>
              <a:rPr lang="en-US" dirty="0" smtClean="0"/>
              <a:t>surfing</a:t>
            </a:r>
            <a:r>
              <a:rPr lang="en-US" dirty="0" smtClean="0"/>
              <a:t>)</a:t>
            </a:r>
          </a:p>
          <a:p>
            <a:r>
              <a:rPr lang="en-US" dirty="0" smtClean="0"/>
              <a:t>Phishing attacks</a:t>
            </a:r>
          </a:p>
          <a:p>
            <a:r>
              <a:rPr lang="en-US" dirty="0" smtClean="0"/>
              <a:t>Network attacks</a:t>
            </a:r>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15</a:t>
            </a:fld>
            <a:endParaRPr lang="en-US">
              <a:solidFill>
                <a:prstClr val="black">
                  <a:tint val="95000"/>
                </a:prst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476750"/>
            <a:ext cx="2619375" cy="200025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7600" y="4471937"/>
            <a:ext cx="4648200" cy="2307733"/>
          </a:xfrm>
          <a:prstGeom prst="rect">
            <a:avLst/>
          </a:prstGeom>
        </p:spPr>
      </p:pic>
    </p:spTree>
    <p:extLst>
      <p:ext uri="{BB962C8B-B14F-4D97-AF65-F5344CB8AC3E}">
        <p14:creationId xmlns:p14="http://schemas.microsoft.com/office/powerpoint/2010/main" val="254066356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Engineering</a:t>
            </a:r>
            <a:endParaRPr lang="en-US" dirty="0"/>
          </a:p>
        </p:txBody>
      </p:sp>
      <p:sp>
        <p:nvSpPr>
          <p:cNvPr id="3" name="Content Placeholder 2"/>
          <p:cNvSpPr>
            <a:spLocks noGrp="1"/>
          </p:cNvSpPr>
          <p:nvPr>
            <p:ph idx="1"/>
          </p:nvPr>
        </p:nvSpPr>
        <p:spPr/>
        <p:txBody>
          <a:bodyPr/>
          <a:lstStyle/>
          <a:p>
            <a:endParaRPr lang="en-US" dirty="0" smtClean="0"/>
          </a:p>
          <a:p>
            <a:endParaRPr lang="en-US" dirty="0"/>
          </a:p>
          <a:p>
            <a:pPr marL="0" indent="0">
              <a:buNone/>
            </a:pPr>
            <a:r>
              <a:rPr lang="en-US" dirty="0" smtClean="0"/>
              <a:t>Just ask the user!</a:t>
            </a:r>
          </a:p>
          <a:p>
            <a:endParaRPr lang="en-US" dirty="0"/>
          </a:p>
          <a:p>
            <a:pPr marL="0" indent="0">
              <a:buNone/>
            </a:pPr>
            <a:r>
              <a:rPr lang="en-US" dirty="0" smtClean="0"/>
              <a:t>Typical tactic: pretend you’re a system administrator</a:t>
            </a:r>
            <a:endParaRPr lang="en-US" dirty="0"/>
          </a:p>
        </p:txBody>
      </p:sp>
    </p:spTree>
    <p:extLst>
      <p:ext uri="{BB962C8B-B14F-4D97-AF65-F5344CB8AC3E}">
        <p14:creationId xmlns:p14="http://schemas.microsoft.com/office/powerpoint/2010/main" val="3396407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a:t>
            </a:r>
            <a:r>
              <a:rPr lang="en-US" dirty="0" smtClean="0"/>
              <a:t>/Spoofing</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Phishing:</a:t>
            </a:r>
          </a:p>
          <a:p>
            <a:pPr lvl="1"/>
            <a:r>
              <a:rPr lang="en-US" dirty="0" smtClean="0"/>
              <a:t>pretend </a:t>
            </a:r>
            <a:r>
              <a:rPr lang="en-US" dirty="0" smtClean="0"/>
              <a:t>to be some other site/entity </a:t>
            </a:r>
            <a:endParaRPr lang="en-US" dirty="0" smtClean="0"/>
          </a:p>
          <a:p>
            <a:pPr lvl="1"/>
            <a:r>
              <a:rPr lang="en-US" dirty="0" smtClean="0"/>
              <a:t>get </a:t>
            </a:r>
            <a:r>
              <a:rPr lang="en-US" dirty="0" smtClean="0"/>
              <a:t>user to enter credentials</a:t>
            </a:r>
          </a:p>
          <a:p>
            <a:endParaRPr lang="en-US" dirty="0"/>
          </a:p>
          <a:p>
            <a:r>
              <a:rPr lang="en-US" dirty="0" smtClean="0"/>
              <a:t>Spoofing: </a:t>
            </a:r>
            <a:endParaRPr lang="en-US" dirty="0" smtClean="0"/>
          </a:p>
          <a:p>
            <a:pPr lvl="1"/>
            <a:r>
              <a:rPr lang="en-US" dirty="0" smtClean="0"/>
              <a:t>make </a:t>
            </a:r>
            <a:r>
              <a:rPr lang="en-US" dirty="0" smtClean="0"/>
              <a:t>fake UI look like trusted login </a:t>
            </a:r>
            <a:r>
              <a:rPr lang="en-US" dirty="0" smtClean="0"/>
              <a:t>UI</a:t>
            </a:r>
            <a:endParaRPr lang="en-US" dirty="0"/>
          </a:p>
        </p:txBody>
      </p:sp>
    </p:spTree>
    <p:extLst>
      <p:ext uri="{BB962C8B-B14F-4D97-AF65-F5344CB8AC3E}">
        <p14:creationId xmlns:p14="http://schemas.microsoft.com/office/powerpoint/2010/main" val="4971587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dataprotectioncenter.com/wp-content/uploads/2011/05/Facebook-phishing-page-account-confirm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0"/>
            <a:ext cx="77798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66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
            </a:r>
            <a:r>
              <a:rPr lang="en-US" dirty="0"/>
              <a:t>E</a:t>
            </a:r>
            <a:r>
              <a:rPr lang="en-US" dirty="0" smtClean="0"/>
              <a:t>ducation</a:t>
            </a:r>
            <a:endParaRPr lang="en-US" dirty="0"/>
          </a:p>
        </p:txBody>
      </p:sp>
      <p:sp>
        <p:nvSpPr>
          <p:cNvPr id="3" name="Content Placeholder 2"/>
          <p:cNvSpPr>
            <a:spLocks noGrp="1"/>
          </p:cNvSpPr>
          <p:nvPr>
            <p:ph idx="1"/>
          </p:nvPr>
        </p:nvSpPr>
        <p:spPr/>
        <p:txBody>
          <a:bodyPr/>
          <a:lstStyle/>
          <a:p>
            <a:endParaRPr lang="en-US" dirty="0"/>
          </a:p>
          <a:p>
            <a:r>
              <a:rPr lang="en-US" dirty="0" smtClean="0"/>
              <a:t>Confirm site/server before entering password</a:t>
            </a:r>
          </a:p>
          <a:p>
            <a:endParaRPr lang="en-US" dirty="0"/>
          </a:p>
          <a:p>
            <a:r>
              <a:rPr lang="en-US" dirty="0" smtClean="0"/>
              <a:t>Tell users “Bank.com will never send emails asking for your password”</a:t>
            </a:r>
            <a:endParaRPr lang="en-US" dirty="0"/>
          </a:p>
        </p:txBody>
      </p:sp>
    </p:spTree>
    <p:extLst>
      <p:ext uri="{BB962C8B-B14F-4D97-AF65-F5344CB8AC3E}">
        <p14:creationId xmlns:p14="http://schemas.microsoft.com/office/powerpoint/2010/main" val="93285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in a Typical Web Session</a:t>
            </a:r>
            <a:endParaRPr lang="en-US" dirty="0"/>
          </a:p>
        </p:txBody>
      </p:sp>
      <p:sp>
        <p:nvSpPr>
          <p:cNvPr id="3" name="Content Placeholder 2"/>
          <p:cNvSpPr>
            <a:spLocks noGrp="1"/>
          </p:cNvSpPr>
          <p:nvPr>
            <p:ph idx="1"/>
          </p:nvPr>
        </p:nvSpPr>
        <p:spPr>
          <a:xfrm>
            <a:off x="457200" y="1600201"/>
            <a:ext cx="8458200" cy="5105399"/>
          </a:xfrm>
        </p:spPr>
        <p:txBody>
          <a:bodyPr>
            <a:normAutofit lnSpcReduction="10000"/>
          </a:bodyPr>
          <a:lstStyle/>
          <a:p>
            <a:pPr marL="514350" indent="-514350">
              <a:buFont typeface="+mj-lt"/>
              <a:buAutoNum type="arabicPeriod"/>
            </a:pPr>
            <a:r>
              <a:rPr lang="en-US" dirty="0" smtClean="0"/>
              <a:t>Authenticate the </a:t>
            </a:r>
            <a:r>
              <a:rPr lang="en-US" dirty="0" smtClean="0"/>
              <a:t>server</a:t>
            </a:r>
            <a:r>
              <a:rPr lang="en-US" dirty="0"/>
              <a:t> </a:t>
            </a:r>
            <a:r>
              <a:rPr lang="en-US" dirty="0" smtClean="0"/>
              <a:t>(</a:t>
            </a:r>
            <a:r>
              <a:rPr lang="en-US" dirty="0" smtClean="0"/>
              <a:t>PKI)</a:t>
            </a:r>
            <a:endParaRPr lang="en-US" dirty="0" smtClean="0"/>
          </a:p>
          <a:p>
            <a:pPr marL="514350" indent="-514350">
              <a:buFont typeface="+mj-lt"/>
              <a:buAutoNum type="arabicPeriod"/>
            </a:pPr>
            <a:r>
              <a:rPr lang="en-US" dirty="0" smtClean="0"/>
              <a:t>Set up an encrypted </a:t>
            </a:r>
            <a:r>
              <a:rPr lang="en-US" dirty="0" smtClean="0"/>
              <a:t>session</a:t>
            </a:r>
            <a:r>
              <a:rPr lang="en-US" dirty="0"/>
              <a:t> </a:t>
            </a:r>
            <a:r>
              <a:rPr lang="en-US" dirty="0" smtClean="0"/>
              <a:t>(</a:t>
            </a:r>
            <a:r>
              <a:rPr lang="en-US" dirty="0" smtClean="0"/>
              <a:t>Key exchange)</a:t>
            </a:r>
            <a:endParaRPr lang="en-US" dirty="0" smtClean="0"/>
          </a:p>
          <a:p>
            <a:pPr marL="514350" indent="-514350">
              <a:buFont typeface="+mj-lt"/>
              <a:buAutoNum type="arabicPeriod"/>
            </a:pPr>
            <a:r>
              <a:rPr lang="en-US" dirty="0" smtClean="0"/>
              <a:t>Start communicating </a:t>
            </a:r>
            <a:r>
              <a:rPr lang="en-US" dirty="0" smtClean="0"/>
              <a:t>securely</a:t>
            </a:r>
            <a:r>
              <a:rPr lang="en-US" dirty="0" smtClean="0"/>
              <a:t> (</a:t>
            </a:r>
            <a:r>
              <a:rPr lang="en-US" dirty="0" smtClean="0"/>
              <a:t>Sym</a:t>
            </a:r>
            <a:r>
              <a:rPr lang="en-US" dirty="0" smtClean="0"/>
              <a:t>. </a:t>
            </a:r>
            <a:r>
              <a:rPr lang="en-US" dirty="0" err="1" smtClean="0"/>
              <a:t>enc</a:t>
            </a:r>
            <a:r>
              <a:rPr lang="en-US" dirty="0" smtClean="0"/>
              <a:t>, </a:t>
            </a:r>
            <a:r>
              <a:rPr lang="en-US" dirty="0" smtClean="0"/>
              <a:t>MAC)</a:t>
            </a:r>
            <a:endParaRPr lang="en-US" dirty="0" smtClean="0"/>
          </a:p>
          <a:p>
            <a:pPr marL="514350" indent="-514350">
              <a:buFont typeface="+mj-lt"/>
              <a:buAutoNum type="arabicPeriod"/>
            </a:pPr>
            <a:r>
              <a:rPr lang="en-US" dirty="0" smtClean="0"/>
              <a:t>Authenticate the user	</a:t>
            </a:r>
            <a:r>
              <a:rPr lang="en-US" dirty="0"/>
              <a:t> </a:t>
            </a:r>
            <a:r>
              <a:rPr lang="en-US" dirty="0" smtClean="0"/>
              <a:t>(</a:t>
            </a:r>
            <a:r>
              <a:rPr lang="en-US" dirty="0" smtClean="0"/>
              <a:t>e.g</a:t>
            </a:r>
            <a:r>
              <a:rPr lang="en-US" dirty="0" smtClean="0"/>
              <a:t>., </a:t>
            </a:r>
            <a:r>
              <a:rPr lang="en-US" dirty="0" smtClean="0"/>
              <a:t>passwords)</a:t>
            </a:r>
            <a:endParaRPr lang="en-US" dirty="0" smtClean="0"/>
          </a:p>
          <a:p>
            <a:pPr marL="514350" indent="-514350">
              <a:buFont typeface="+mj-lt"/>
              <a:buAutoNum type="arabicPeriod"/>
            </a:pPr>
            <a:endParaRPr lang="en-US" dirty="0"/>
          </a:p>
          <a:p>
            <a:r>
              <a:rPr lang="en-US" dirty="0" smtClean="0"/>
              <a:t>Asymmetric encryption not needed</a:t>
            </a:r>
          </a:p>
          <a:p>
            <a:r>
              <a:rPr lang="en-US" dirty="0" smtClean="0"/>
              <a:t>#2 could be before #1 (or combined)</a:t>
            </a:r>
          </a:p>
          <a:p>
            <a:r>
              <a:rPr lang="en-US" dirty="0" smtClean="0"/>
              <a:t>#1–3 handled by transport layer, </a:t>
            </a:r>
            <a:r>
              <a:rPr lang="en-US" dirty="0" smtClean="0"/>
              <a:t/>
            </a:r>
            <a:br>
              <a:rPr lang="en-US" dirty="0" smtClean="0"/>
            </a:br>
            <a:r>
              <a:rPr lang="en-US" dirty="0" smtClean="0"/>
              <a:t>#</a:t>
            </a:r>
            <a:r>
              <a:rPr lang="en-US" dirty="0" smtClean="0"/>
              <a:t>4 by app. layer</a:t>
            </a:r>
            <a:endParaRPr lang="en-US" dirty="0"/>
          </a:p>
        </p:txBody>
      </p:sp>
    </p:spTree>
    <p:extLst>
      <p:ext uri="{BB962C8B-B14F-4D97-AF65-F5344CB8AC3E}">
        <p14:creationId xmlns:p14="http://schemas.microsoft.com/office/powerpoint/2010/main" val="2564831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Making PKI More Usable</a:t>
            </a:r>
            <a:endParaRPr lang="en-US" dirty="0"/>
          </a:p>
        </p:txBody>
      </p:sp>
      <p:sp>
        <p:nvSpPr>
          <p:cNvPr id="3" name="Content Placeholder 2"/>
          <p:cNvSpPr>
            <a:spLocks noGrp="1"/>
          </p:cNvSpPr>
          <p:nvPr>
            <p:ph idx="1"/>
          </p:nvPr>
        </p:nvSpPr>
        <p:spPr>
          <a:xfrm>
            <a:off x="457200" y="1600202"/>
            <a:ext cx="8458200" cy="4525963"/>
          </a:xfrm>
        </p:spPr>
        <p:txBody>
          <a:bodyPr>
            <a:normAutofit fontScale="92500" lnSpcReduction="10000"/>
          </a:bodyPr>
          <a:lstStyle/>
          <a:p>
            <a:pPr marL="0" indent="0">
              <a:buNone/>
            </a:pPr>
            <a:r>
              <a:rPr lang="en-US" dirty="0" smtClean="0"/>
              <a:t>Current methods fall far short:</a:t>
            </a:r>
          </a:p>
          <a:p>
            <a:pPr marL="0" indent="0">
              <a:buNone/>
            </a:pPr>
            <a:r>
              <a:rPr lang="en-US" dirty="0" smtClean="0"/>
              <a:t>	most users don’t notice security indicators/read URLs</a:t>
            </a:r>
          </a:p>
          <a:p>
            <a:pPr marL="0" indent="0">
              <a:buNone/>
            </a:pPr>
            <a:endParaRPr lang="en-US" dirty="0"/>
          </a:p>
          <a:p>
            <a:pPr marL="0" indent="0">
              <a:buNone/>
            </a:pPr>
            <a:r>
              <a:rPr lang="en-US" dirty="0" smtClean="0"/>
              <a:t>Has the right logo? Probably the right site!</a:t>
            </a:r>
          </a:p>
          <a:p>
            <a:pPr marL="0" indent="0">
              <a:buNone/>
            </a:pPr>
            <a:endParaRPr lang="en-US" dirty="0"/>
          </a:p>
          <a:p>
            <a:pPr marL="0" indent="0">
              <a:buNone/>
            </a:pPr>
            <a:r>
              <a:rPr lang="en-US" dirty="0" smtClean="0"/>
              <a:t>paypal.secure.com </a:t>
            </a:r>
            <a:r>
              <a:rPr lang="en-US" dirty="0" err="1" smtClean="0"/>
              <a:t>vs</a:t>
            </a:r>
            <a:r>
              <a:rPr lang="en-US" dirty="0" smtClean="0"/>
              <a:t> secure.paypal.com</a:t>
            </a:r>
          </a:p>
          <a:p>
            <a:pPr marL="0" indent="0">
              <a:buNone/>
            </a:pPr>
            <a:r>
              <a:rPr lang="en-US" dirty="0" smtClean="0"/>
              <a:t>	User education unlikely to ever work here</a:t>
            </a:r>
          </a:p>
          <a:p>
            <a:pPr marL="0" indent="0">
              <a:buNone/>
            </a:pPr>
            <a:r>
              <a:rPr lang="en-US" dirty="0"/>
              <a:t> </a:t>
            </a:r>
          </a:p>
        </p:txBody>
      </p:sp>
    </p:spTree>
    <p:extLst>
      <p:ext uri="{BB962C8B-B14F-4D97-AF65-F5344CB8AC3E}">
        <p14:creationId xmlns:p14="http://schemas.microsoft.com/office/powerpoint/2010/main" val="690928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35" r="899"/>
          <a:stretch/>
        </p:blipFill>
        <p:spPr bwMode="auto">
          <a:xfrm>
            <a:off x="1543050" y="0"/>
            <a:ext cx="5943600" cy="6877114"/>
          </a:xfrm>
          <a:prstGeom prst="rect">
            <a:avLst/>
          </a:prstGeom>
          <a:noFill/>
          <a:ln w="28575">
            <a:no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2343149" y="4876800"/>
            <a:ext cx="428625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Ignored by about half of users!</a:t>
            </a:r>
            <a:endParaRPr lang="en-US" sz="2000" dirty="0">
              <a:latin typeface="Lucida Sans" panose="020B0602030504020204" pitchFamily="34" charset="0"/>
            </a:endParaRPr>
          </a:p>
        </p:txBody>
      </p:sp>
    </p:spTree>
    <p:extLst>
      <p:ext uri="{BB962C8B-B14F-4D97-AF65-F5344CB8AC3E}">
        <p14:creationId xmlns:p14="http://schemas.microsoft.com/office/powerpoint/2010/main" val="518305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Blacklist Phishing URLs</a:t>
            </a:r>
            <a:endParaRPr lang="en-US" dirty="0"/>
          </a:p>
        </p:txBody>
      </p:sp>
      <p:sp>
        <p:nvSpPr>
          <p:cNvPr id="3" name="Content Placeholder 2"/>
          <p:cNvSpPr>
            <a:spLocks noGrp="1"/>
          </p:cNvSpPr>
          <p:nvPr>
            <p:ph idx="1"/>
          </p:nvPr>
        </p:nvSpPr>
        <p:spPr/>
        <p:txBody>
          <a:bodyPr/>
          <a:lstStyle/>
          <a:p>
            <a:endParaRPr lang="en-US" dirty="0" smtClean="0"/>
          </a:p>
          <a:p>
            <a:endParaRPr lang="en-US" dirty="0"/>
          </a:p>
          <a:p>
            <a:pPr marL="0" indent="0">
              <a:buNone/>
            </a:pPr>
            <a:r>
              <a:rPr lang="en-US" dirty="0" smtClean="0"/>
              <a:t>e.g., Google safe browsing API</a:t>
            </a:r>
          </a:p>
          <a:p>
            <a:endParaRPr lang="en-US" dirty="0"/>
          </a:p>
          <a:p>
            <a:pPr marL="0" indent="0">
              <a:buNone/>
            </a:pPr>
            <a:r>
              <a:rPr lang="en-US" dirty="0" smtClean="0"/>
              <a:t>Will see in detail in web security lecture</a:t>
            </a:r>
            <a:endParaRPr lang="en-US" dirty="0"/>
          </a:p>
        </p:txBody>
      </p:sp>
    </p:spTree>
    <p:extLst>
      <p:ext uri="{BB962C8B-B14F-4D97-AF65-F5344CB8AC3E}">
        <p14:creationId xmlns:p14="http://schemas.microsoft.com/office/powerpoint/2010/main" val="401306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Unspoofable</a:t>
            </a:r>
            <a:r>
              <a:rPr lang="en-US" dirty="0" smtClean="0"/>
              <a:t> </a:t>
            </a:r>
            <a:r>
              <a:rPr lang="en-US" dirty="0" smtClean="0"/>
              <a:t>UI</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This can get tricky</a:t>
            </a:r>
          </a:p>
          <a:p>
            <a:endParaRPr lang="en-US" dirty="0" smtClean="0">
              <a:solidFill>
                <a:srgbClr val="4F81BE"/>
              </a:solidFill>
            </a:endParaRPr>
          </a:p>
          <a:p>
            <a:pPr marL="0" indent="0">
              <a:buNone/>
            </a:pPr>
            <a:r>
              <a:rPr lang="en-US" dirty="0" smtClean="0">
                <a:solidFill>
                  <a:srgbClr val="4F81BE"/>
                </a:solidFill>
              </a:rPr>
              <a:t>Discussion: how would you defend against</a:t>
            </a:r>
          </a:p>
          <a:p>
            <a:r>
              <a:rPr lang="en-US" dirty="0" smtClean="0">
                <a:solidFill>
                  <a:srgbClr val="4F81BE"/>
                </a:solidFill>
              </a:rPr>
              <a:t>Rogue program spoofs OS login screen</a:t>
            </a:r>
          </a:p>
          <a:p>
            <a:r>
              <a:rPr lang="en-US" dirty="0" smtClean="0">
                <a:solidFill>
                  <a:srgbClr val="4F81BE"/>
                </a:solidFill>
              </a:rPr>
              <a:t>Rogue web page goes </a:t>
            </a:r>
            <a:r>
              <a:rPr lang="en-US" dirty="0" smtClean="0">
                <a:solidFill>
                  <a:srgbClr val="4F81BE"/>
                </a:solidFill>
              </a:rPr>
              <a:t>full-screen, spoofs </a:t>
            </a:r>
            <a:r>
              <a:rPr lang="en-US" dirty="0" smtClean="0">
                <a:solidFill>
                  <a:srgbClr val="4F81BE"/>
                </a:solidFill>
              </a:rPr>
              <a:t>browser window + FB login page in that window</a:t>
            </a:r>
          </a:p>
          <a:p>
            <a:pPr marL="0" indent="0">
              <a:buNone/>
            </a:pPr>
            <a:endParaRPr lang="en-US" dirty="0"/>
          </a:p>
          <a:p>
            <a:pPr marL="0" indent="0">
              <a:buNone/>
            </a:pPr>
            <a:r>
              <a:rPr lang="en-US" dirty="0" smtClean="0"/>
              <a:t>Windows: Ctrl + Alt + Del gives control to the OS</a:t>
            </a:r>
          </a:p>
          <a:p>
            <a:endParaRPr lang="en-US" dirty="0"/>
          </a:p>
          <a:p>
            <a:pPr marL="0" indent="0">
              <a:buNone/>
            </a:pPr>
            <a:r>
              <a:rPr lang="en-US" dirty="0" smtClean="0"/>
              <a:t>Chrome tells you when you go full screen</a:t>
            </a:r>
            <a:endParaRPr lang="en-US" dirty="0"/>
          </a:p>
        </p:txBody>
      </p:sp>
    </p:spTree>
    <p:extLst>
      <p:ext uri="{BB962C8B-B14F-4D97-AF65-F5344CB8AC3E}">
        <p14:creationId xmlns:p14="http://schemas.microsoft.com/office/powerpoint/2010/main" val="301744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457200" y="1600202"/>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bg1">
                  <a:lumMod val="65000"/>
                </a:schemeClr>
              </a:buClr>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Clr>
                <a:schemeClr val="bg1">
                  <a:lumMod val="65000"/>
                </a:schemeClr>
              </a:buClr>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Clr>
                <a:schemeClr val="bg1">
                  <a:lumMod val="65000"/>
                </a:schemeClr>
              </a:buClr>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t>Change the authentication protocol</a:t>
            </a:r>
          </a:p>
          <a:p>
            <a:pPr marL="0" indent="0">
              <a:buFont typeface="Arial" pitchFamily="34" charset="0"/>
              <a:buNone/>
            </a:pPr>
            <a:r>
              <a:rPr lang="en-US" sz="2800" dirty="0" smtClean="0"/>
              <a:t>“What you have” instead of “what you know”</a:t>
            </a:r>
          </a:p>
          <a:p>
            <a:endParaRPr lang="en-US" sz="2800" dirty="0" smtClean="0"/>
          </a:p>
          <a:p>
            <a:pPr marL="0" indent="0">
              <a:buFont typeface="Arial" pitchFamily="34" charset="0"/>
              <a:buNone/>
            </a:pPr>
            <a:endParaRPr lang="en-US" sz="2800" dirty="0" smtClean="0"/>
          </a:p>
          <a:p>
            <a:pPr marL="0" indent="0">
              <a:buFont typeface="Arial" pitchFamily="34" charset="0"/>
              <a:buNone/>
            </a:pPr>
            <a:endParaRPr lang="en-US" sz="2800" dirty="0" smtClean="0"/>
          </a:p>
          <a:p>
            <a:pPr marL="0" indent="0">
              <a:buFont typeface="Arial" pitchFamily="34" charset="0"/>
              <a:buNone/>
            </a:pPr>
            <a:r>
              <a:rPr lang="en-US" sz="2800" dirty="0" smtClean="0"/>
              <a:t>RSA </a:t>
            </a:r>
            <a:r>
              <a:rPr lang="en-US" sz="2800" dirty="0" err="1" smtClean="0"/>
              <a:t>SecurID</a:t>
            </a:r>
            <a:r>
              <a:rPr lang="en-US" sz="2800" dirty="0" smtClean="0"/>
              <a:t>: 	code changes every minute</a:t>
            </a:r>
          </a:p>
          <a:p>
            <a:pPr marL="0" indent="0">
              <a:buFont typeface="Arial" pitchFamily="34" charset="0"/>
              <a:buNone/>
            </a:pPr>
            <a:r>
              <a:rPr lang="en-US" sz="2800" dirty="0" smtClean="0">
                <a:solidFill>
                  <a:srgbClr val="4F81BE"/>
                </a:solidFill>
              </a:rPr>
              <a:t>Homework: </a:t>
            </a:r>
            <a:r>
              <a:rPr lang="en-US" sz="2800" dirty="0" smtClean="0">
                <a:solidFill>
                  <a:srgbClr val="4F81BE"/>
                </a:solidFill>
              </a:rPr>
              <a:t>how </a:t>
            </a:r>
            <a:r>
              <a:rPr lang="en-US" sz="2800" dirty="0" smtClean="0">
                <a:solidFill>
                  <a:srgbClr val="4F81BE"/>
                </a:solidFill>
              </a:rPr>
              <a:t>to implement using symmetric crypto</a:t>
            </a:r>
            <a:r>
              <a:rPr lang="en-US" sz="2800" dirty="0" smtClean="0">
                <a:solidFill>
                  <a:srgbClr val="4F81BE"/>
                </a:solidFill>
              </a:rPr>
              <a:t>? using </a:t>
            </a:r>
            <a:r>
              <a:rPr lang="en-US" sz="2800" dirty="0" smtClean="0">
                <a:solidFill>
                  <a:srgbClr val="4F81BE"/>
                </a:solidFill>
              </a:rPr>
              <a:t>asymmetric crypto?</a:t>
            </a:r>
            <a:endParaRPr lang="en-US" sz="2800" dirty="0">
              <a:solidFill>
                <a:srgbClr val="4F81BE"/>
              </a:solidFill>
            </a:endParaRPr>
          </a:p>
        </p:txBody>
      </p:sp>
      <p:sp>
        <p:nvSpPr>
          <p:cNvPr id="2" name="Title 1"/>
          <p:cNvSpPr>
            <a:spLocks noGrp="1"/>
          </p:cNvSpPr>
          <p:nvPr>
            <p:ph type="title"/>
          </p:nvPr>
        </p:nvSpPr>
        <p:spPr>
          <a:xfrm>
            <a:off x="457200" y="274638"/>
            <a:ext cx="8515350" cy="1143000"/>
          </a:xfrm>
        </p:spPr>
        <p:txBody>
          <a:bodyPr>
            <a:normAutofit fontScale="90000"/>
          </a:bodyPr>
          <a:lstStyle/>
          <a:p>
            <a:r>
              <a:rPr lang="en-US" dirty="0" smtClean="0"/>
              <a:t>Never Type the Same Password Twice</a:t>
            </a:r>
            <a:endParaRPr lang="en-US" dirty="0"/>
          </a:p>
        </p:txBody>
      </p:sp>
      <p:pic>
        <p:nvPicPr>
          <p:cNvPr id="7" name="Picture 2" descr="http://t1.gstatic.com/images?q=tbn:ANd9GcSnmIHxRDZCSDwnR1LHwNgOG_aFDKJhZajFWnguQRRZrrkkECb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090" y="2790755"/>
            <a:ext cx="1632259" cy="13224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Rectangular Callout 7"/>
          <p:cNvSpPr/>
          <p:nvPr/>
        </p:nvSpPr>
        <p:spPr>
          <a:xfrm>
            <a:off x="457200" y="2988505"/>
            <a:ext cx="3829050" cy="576191"/>
          </a:xfrm>
          <a:prstGeom prst="wedgeRectCallout">
            <a:avLst>
              <a:gd name="adj1" fmla="val -36509"/>
              <a:gd name="adj2" fmla="val 125568"/>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The company, not the algorithm</a:t>
            </a:r>
          </a:p>
        </p:txBody>
      </p:sp>
    </p:spTree>
    <p:extLst>
      <p:ext uri="{BB962C8B-B14F-4D97-AF65-F5344CB8AC3E}">
        <p14:creationId xmlns:p14="http://schemas.microsoft.com/office/powerpoint/2010/main" val="1329231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animEffect transition="in" filter="fade">
                                      <p:cBhvr>
                                        <p:cTn id="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Stealing Passwords from the Website</a:t>
            </a:r>
            <a:endParaRPr lang="en-US" dirty="0"/>
          </a:p>
        </p:txBody>
      </p:sp>
      <p:sp>
        <p:nvSpPr>
          <p:cNvPr id="3" name="Content Placeholder 2"/>
          <p:cNvSpPr>
            <a:spLocks noGrp="1"/>
          </p:cNvSpPr>
          <p:nvPr>
            <p:ph idx="1"/>
          </p:nvPr>
        </p:nvSpPr>
        <p:spPr/>
        <p:txBody>
          <a:bodyPr/>
          <a:lstStyle/>
          <a:p>
            <a:r>
              <a:rPr lang="en-US" dirty="0" smtClean="0"/>
              <a:t>Malware </a:t>
            </a:r>
            <a:r>
              <a:rPr lang="en-US" dirty="0" smtClean="0"/>
              <a:t>on website</a:t>
            </a:r>
          </a:p>
          <a:p>
            <a:r>
              <a:rPr lang="en-US" dirty="0" smtClean="0"/>
              <a:t>Database dump (SQL Injection, shell injection)</a:t>
            </a:r>
          </a:p>
          <a:p>
            <a:pPr lvl="1"/>
            <a:endParaRPr lang="en-US" dirty="0" smtClean="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25</a:t>
            </a:fld>
            <a:endParaRPr lang="en-US">
              <a:solidFill>
                <a:prstClr val="black">
                  <a:tint val="95000"/>
                </a:prstClr>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581400"/>
            <a:ext cx="5029200" cy="2901462"/>
          </a:xfrm>
          <a:prstGeom prst="rect">
            <a:avLst/>
          </a:prstGeom>
        </p:spPr>
      </p:pic>
    </p:spTree>
    <p:extLst>
      <p:ext uri="{BB962C8B-B14F-4D97-AF65-F5344CB8AC3E}">
        <p14:creationId xmlns:p14="http://schemas.microsoft.com/office/powerpoint/2010/main" val="11571222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Passwords for Different Sites</a:t>
            </a:r>
            <a:endParaRPr lang="en-US" dirty="0"/>
          </a:p>
        </p:txBody>
      </p:sp>
      <p:grpSp>
        <p:nvGrpSpPr>
          <p:cNvPr id="9" name="Group 8"/>
          <p:cNvGrpSpPr/>
          <p:nvPr/>
        </p:nvGrpSpPr>
        <p:grpSpPr>
          <a:xfrm>
            <a:off x="1771651" y="1828800"/>
            <a:ext cx="2612222" cy="2895600"/>
            <a:chOff x="3741420" y="2362200"/>
            <a:chExt cx="3482963" cy="2895600"/>
          </a:xfrm>
        </p:grpSpPr>
        <p:pic>
          <p:nvPicPr>
            <p:cNvPr id="8" name="Picture 7"/>
            <p:cNvPicPr>
              <a:picLocks noChangeAspect="1"/>
            </p:cNvPicPr>
            <p:nvPr/>
          </p:nvPicPr>
          <p:blipFill>
            <a:blip r:embed="rId3"/>
            <a:stretch>
              <a:fillRect/>
            </a:stretch>
          </p:blipFill>
          <p:spPr>
            <a:xfrm>
              <a:off x="3741420" y="2362200"/>
              <a:ext cx="3482963" cy="2895600"/>
            </a:xfrm>
            <a:prstGeom prst="rect">
              <a:avLst/>
            </a:prstGeom>
          </p:spPr>
        </p:pic>
        <p:sp>
          <p:nvSpPr>
            <p:cNvPr id="6" name="TextBox 5"/>
            <p:cNvSpPr txBox="1"/>
            <p:nvPr/>
          </p:nvSpPr>
          <p:spPr>
            <a:xfrm>
              <a:off x="4876800" y="2667000"/>
              <a:ext cx="1891971" cy="338554"/>
            </a:xfrm>
            <a:prstGeom prst="rect">
              <a:avLst/>
            </a:prstGeom>
            <a:noFill/>
          </p:spPr>
          <p:txBody>
            <a:bodyPr wrap="none" rtlCol="0">
              <a:spAutoFit/>
            </a:bodyPr>
            <a:lstStyle/>
            <a:p>
              <a:r>
                <a:rPr lang="en-US" sz="1600" dirty="0" smtClean="0">
                  <a:latin typeface="Lucida Sans" panose="020B0602030504020204" pitchFamily="34" charset="0"/>
                </a:rPr>
                <a:t>domain.com</a:t>
              </a:r>
            </a:p>
          </p:txBody>
        </p:sp>
      </p:gr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1" y="2743201"/>
            <a:ext cx="1076561" cy="1435415"/>
          </a:xfrm>
          <a:prstGeom prst="rect">
            <a:avLst/>
          </a:prstGeom>
        </p:spPr>
      </p:pic>
      <p:sp>
        <p:nvSpPr>
          <p:cNvPr id="12" name="Right Arrow 11"/>
          <p:cNvSpPr/>
          <p:nvPr/>
        </p:nvSpPr>
        <p:spPr>
          <a:xfrm>
            <a:off x="4629150" y="3377060"/>
            <a:ext cx="2059055" cy="204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1" idx="3"/>
          </p:cNvCxnSpPr>
          <p:nvPr/>
        </p:nvCxnSpPr>
        <p:spPr>
          <a:xfrm flipV="1">
            <a:off x="1533761" y="3460908"/>
            <a:ext cx="980839" cy="1"/>
          </a:xfrm>
          <a:prstGeom prst="straightConnector1">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10323" y="3260852"/>
            <a:ext cx="1370763" cy="400110"/>
          </a:xfrm>
          <a:prstGeom prst="rect">
            <a:avLst/>
          </a:prstGeom>
          <a:noFill/>
          <a:ln>
            <a:solidFill>
              <a:schemeClr val="tx1">
                <a:lumMod val="50000"/>
                <a:lumOff val="50000"/>
              </a:schemeClr>
            </a:solidFill>
          </a:ln>
        </p:spPr>
        <p:txBody>
          <a:bodyPr wrap="none" rtlCol="0">
            <a:spAutoFit/>
          </a:bodyPr>
          <a:lstStyle/>
          <a:p>
            <a:r>
              <a:rPr lang="en-US" sz="2000" dirty="0" smtClean="0">
                <a:latin typeface="Lucida Sans" panose="020B0602030504020204" pitchFamily="34" charset="0"/>
              </a:rPr>
              <a:t>password</a:t>
            </a:r>
          </a:p>
        </p:txBody>
      </p:sp>
      <p:sp>
        <p:nvSpPr>
          <p:cNvPr id="15" name="TextBox 14"/>
          <p:cNvSpPr txBox="1"/>
          <p:nvPr/>
        </p:nvSpPr>
        <p:spPr>
          <a:xfrm>
            <a:off x="4572000" y="2971800"/>
            <a:ext cx="2294318" cy="338554"/>
          </a:xfrm>
          <a:prstGeom prst="rect">
            <a:avLst/>
          </a:prstGeom>
          <a:noFill/>
        </p:spPr>
        <p:txBody>
          <a:bodyPr wrap="none" rtlCol="0">
            <a:spAutoFit/>
          </a:bodyPr>
          <a:lstStyle/>
          <a:p>
            <a:r>
              <a:rPr lang="en-US" sz="1600" dirty="0" smtClean="0">
                <a:latin typeface="Lucida Sans" panose="020B0602030504020204" pitchFamily="34" charset="0"/>
              </a:rPr>
              <a:t>H(domain, password)</a:t>
            </a:r>
          </a:p>
        </p:txBody>
      </p:sp>
      <p:pic>
        <p:nvPicPr>
          <p:cNvPr id="1028" name="Picture 4" descr="http://publicdomainvectors.org/photos/131318167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9626" y="2513963"/>
            <a:ext cx="920429" cy="1893888"/>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15"/>
          <p:cNvSpPr txBox="1">
            <a:spLocks/>
          </p:cNvSpPr>
          <p:nvPr/>
        </p:nvSpPr>
        <p:spPr>
          <a:xfrm>
            <a:off x="4743450" y="4803963"/>
            <a:ext cx="4171951" cy="18254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bg1">
                  <a:lumMod val="65000"/>
                </a:schemeClr>
              </a:buClr>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Clr>
                <a:schemeClr val="bg1">
                  <a:lumMod val="65000"/>
                </a:schemeClr>
              </a:buClr>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Clr>
                <a:schemeClr val="bg1">
                  <a:lumMod val="65000"/>
                </a:schemeClr>
              </a:buClr>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dirty="0" smtClean="0"/>
              <a:t>Disadvantages: usability</a:t>
            </a:r>
          </a:p>
          <a:p>
            <a:pPr lvl="1"/>
            <a:r>
              <a:rPr lang="en-US" sz="1600" dirty="0" smtClean="0"/>
              <a:t>Need the tool on all devices</a:t>
            </a:r>
          </a:p>
          <a:p>
            <a:pPr lvl="1"/>
            <a:r>
              <a:rPr lang="en-US" sz="1600" dirty="0" smtClean="0"/>
              <a:t>Need to abide server password rules</a:t>
            </a:r>
          </a:p>
          <a:p>
            <a:pPr lvl="1"/>
            <a:r>
              <a:rPr lang="en-US" sz="1600" dirty="0" smtClean="0"/>
              <a:t>Remember which sites you used it on</a:t>
            </a:r>
            <a:endParaRPr lang="en-US" sz="1600" dirty="0"/>
          </a:p>
        </p:txBody>
      </p:sp>
      <p:sp>
        <p:nvSpPr>
          <p:cNvPr id="20" name="Content Placeholder 15"/>
          <p:cNvSpPr txBox="1">
            <a:spLocks/>
          </p:cNvSpPr>
          <p:nvPr/>
        </p:nvSpPr>
        <p:spPr>
          <a:xfrm>
            <a:off x="457200" y="4802435"/>
            <a:ext cx="4000501" cy="182543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bg1">
                  <a:lumMod val="65000"/>
                </a:schemeClr>
              </a:buClr>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Clr>
                <a:schemeClr val="bg1">
                  <a:lumMod val="65000"/>
                </a:schemeClr>
              </a:buClr>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Clr>
                <a:schemeClr val="bg1">
                  <a:lumMod val="65000"/>
                </a:schemeClr>
              </a:buClr>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Advantages</a:t>
            </a:r>
          </a:p>
          <a:p>
            <a:pPr lvl="1"/>
            <a:r>
              <a:rPr lang="en-US" sz="1600" dirty="0" smtClean="0"/>
              <a:t>No </a:t>
            </a:r>
            <a:r>
              <a:rPr lang="en-US" sz="1600" dirty="0"/>
              <a:t>change to server side</a:t>
            </a:r>
          </a:p>
          <a:p>
            <a:pPr lvl="1"/>
            <a:r>
              <a:rPr lang="en-US" sz="1600" dirty="0"/>
              <a:t>Even if user is fooled by phishing domain, browser won’t </a:t>
            </a:r>
            <a:r>
              <a:rPr lang="en-US" sz="1600" dirty="0" smtClean="0"/>
              <a:t>be</a:t>
            </a:r>
            <a:endParaRPr lang="en-US" sz="1600" dirty="0"/>
          </a:p>
          <a:p>
            <a:pPr lvl="1"/>
            <a:r>
              <a:rPr lang="en-US" sz="1600" dirty="0"/>
              <a:t>Protects against password reuse</a:t>
            </a:r>
          </a:p>
        </p:txBody>
      </p:sp>
    </p:spTree>
    <p:extLst>
      <p:ext uri="{BB962C8B-B14F-4D97-AF65-F5344CB8AC3E}">
        <p14:creationId xmlns:p14="http://schemas.microsoft.com/office/powerpoint/2010/main" val="1257850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Violating User’s Physical Space</a:t>
            </a:r>
            <a:endParaRPr lang="en-US" dirty="0"/>
          </a:p>
        </p:txBody>
      </p:sp>
      <p:sp>
        <p:nvSpPr>
          <p:cNvPr id="3" name="Content Placeholder 2"/>
          <p:cNvSpPr>
            <a:spLocks noGrp="1"/>
          </p:cNvSpPr>
          <p:nvPr>
            <p:ph idx="1"/>
          </p:nvPr>
        </p:nvSpPr>
        <p:spPr/>
        <p:txBody>
          <a:bodyPr/>
          <a:lstStyle/>
          <a:p>
            <a:endParaRPr lang="en-US" dirty="0"/>
          </a:p>
          <a:p>
            <a:r>
              <a:rPr lang="en-US" dirty="0" smtClean="0"/>
              <a:t>Shoulder surfing</a:t>
            </a:r>
          </a:p>
          <a:p>
            <a:endParaRPr lang="en-US" dirty="0"/>
          </a:p>
          <a:p>
            <a:r>
              <a:rPr lang="en-US" dirty="0" smtClean="0"/>
              <a:t>Access copy of password written down by user</a:t>
            </a:r>
          </a:p>
          <a:p>
            <a:endParaRPr lang="en-US" dirty="0"/>
          </a:p>
          <a:p>
            <a:r>
              <a:rPr lang="en-US" dirty="0" smtClean="0"/>
              <a:t>Reflection of typed password in glasses</a:t>
            </a:r>
            <a:endParaRPr lang="en-US" dirty="0"/>
          </a:p>
        </p:txBody>
      </p:sp>
    </p:spTree>
    <p:extLst>
      <p:ext uri="{BB962C8B-B14F-4D97-AF65-F5344CB8AC3E}">
        <p14:creationId xmlns:p14="http://schemas.microsoft.com/office/powerpoint/2010/main" val="225071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2.cdn.turner.com/cnnnext/dam/assets/130428160843-texting-generic-horizontal-large-galle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 y="7620"/>
            <a:ext cx="9129713" cy="685660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57200" y="0"/>
            <a:ext cx="8229600" cy="1143000"/>
          </a:xfrm>
        </p:spPr>
        <p:txBody>
          <a:bodyPr>
            <a:normAutofit fontScale="90000"/>
          </a:bodyPr>
          <a:lstStyle/>
          <a:p>
            <a:r>
              <a:rPr lang="en-US" b="1" dirty="0" smtClean="0">
                <a:solidFill>
                  <a:schemeClr val="bg1"/>
                </a:solidFill>
              </a:rPr>
              <a:t>Exploit “key pop-out” to reconstruct text from a distance</a:t>
            </a:r>
            <a:endParaRPr lang="en-US" b="1" dirty="0">
              <a:solidFill>
                <a:schemeClr val="bg1"/>
              </a:solidFill>
            </a:endParaRPr>
          </a:p>
        </p:txBody>
      </p:sp>
    </p:spTree>
    <p:extLst>
      <p:ext uri="{BB962C8B-B14F-4D97-AF65-F5344CB8AC3E}">
        <p14:creationId xmlns:p14="http://schemas.microsoft.com/office/powerpoint/2010/main" val="2025123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 Shoulder </a:t>
            </a:r>
            <a:r>
              <a:rPr lang="en-US" dirty="0"/>
              <a:t>S</a:t>
            </a:r>
            <a:r>
              <a:rPr lang="en-US" dirty="0" smtClean="0"/>
              <a:t>urfing</a:t>
            </a:r>
            <a:endParaRPr lang="en-US" dirty="0"/>
          </a:p>
        </p:txBody>
      </p:sp>
      <p:pic>
        <p:nvPicPr>
          <p:cNvPr id="1026" name="Picture 2" descr="http://executivetrusteetraining.com/wp-content/uploads/2013/06/Shoulder-Surf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146" y="1752600"/>
            <a:ext cx="4647708" cy="46531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82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We Log Into</a:t>
            </a:r>
            <a:endParaRPr lang="en-US" dirty="0"/>
          </a:p>
        </p:txBody>
      </p:sp>
      <p:sp>
        <p:nvSpPr>
          <p:cNvPr id="3" name="Content Placeholder 2"/>
          <p:cNvSpPr>
            <a:spLocks noGrp="1"/>
          </p:cNvSpPr>
          <p:nvPr>
            <p:ph idx="1"/>
          </p:nvPr>
        </p:nvSpPr>
        <p:spPr/>
        <p:txBody>
          <a:bodyPr/>
          <a:lstStyle/>
          <a:p>
            <a:r>
              <a:rPr lang="en-US" dirty="0" smtClean="0"/>
              <a:t>Web sites</a:t>
            </a:r>
          </a:p>
          <a:p>
            <a:r>
              <a:rPr lang="en-US" dirty="0" smtClean="0"/>
              <a:t>Email</a:t>
            </a:r>
          </a:p>
          <a:p>
            <a:r>
              <a:rPr lang="en-US" dirty="0" smtClean="0"/>
              <a:t>Devices</a:t>
            </a:r>
          </a:p>
          <a:p>
            <a:r>
              <a:rPr lang="en-US" dirty="0" smtClean="0"/>
              <a:t>Doors</a:t>
            </a:r>
          </a:p>
          <a:p>
            <a:r>
              <a:rPr lang="en-US" dirty="0" smtClean="0"/>
              <a:t>Cars</a:t>
            </a:r>
          </a:p>
          <a:p>
            <a:r>
              <a:rPr lang="en-US" dirty="0" smtClean="0"/>
              <a:t>…</a:t>
            </a:r>
            <a:endParaRPr lang="en-US" dirty="0"/>
          </a:p>
        </p:txBody>
      </p:sp>
    </p:spTree>
    <p:extLst>
      <p:ext uri="{BB962C8B-B14F-4D97-AF65-F5344CB8AC3E}">
        <p14:creationId xmlns:p14="http://schemas.microsoft.com/office/powerpoint/2010/main" val="36442386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63230" y="2133600"/>
            <a:ext cx="6817541" cy="4038600"/>
            <a:chOff x="1550236" y="1447800"/>
            <a:chExt cx="9090055" cy="4038600"/>
          </a:xfrm>
        </p:grpSpPr>
        <p:pic>
          <p:nvPicPr>
            <p:cNvPr id="102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50236" y="1447800"/>
              <a:ext cx="9090055" cy="4038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0800000">
              <a:off x="4572001" y="3985260"/>
              <a:ext cx="685062" cy="304802"/>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grpSp>
      <p:sp>
        <p:nvSpPr>
          <p:cNvPr id="3" name="Title 2"/>
          <p:cNvSpPr>
            <a:spLocks noGrp="1"/>
          </p:cNvSpPr>
          <p:nvPr>
            <p:ph type="title"/>
          </p:nvPr>
        </p:nvSpPr>
        <p:spPr/>
        <p:txBody>
          <a:bodyPr/>
          <a:lstStyle/>
          <a:p>
            <a:r>
              <a:rPr lang="en-US" dirty="0" smtClean="0"/>
              <a:t>User Education</a:t>
            </a:r>
            <a:endParaRPr lang="en-US" dirty="0"/>
          </a:p>
        </p:txBody>
      </p:sp>
    </p:spTree>
    <p:extLst>
      <p:ext uri="{BB962C8B-B14F-4D97-AF65-F5344CB8AC3E}">
        <p14:creationId xmlns:p14="http://schemas.microsoft.com/office/powerpoint/2010/main" val="3966653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Compromise</a:t>
            </a:r>
            <a:endParaRPr lang="en-US" dirty="0"/>
          </a:p>
        </p:txBody>
      </p:sp>
      <p:sp>
        <p:nvSpPr>
          <p:cNvPr id="3" name="Content Placeholder 2"/>
          <p:cNvSpPr>
            <a:spLocks noGrp="1"/>
          </p:cNvSpPr>
          <p:nvPr>
            <p:ph idx="1"/>
          </p:nvPr>
        </p:nvSpPr>
        <p:spPr/>
        <p:txBody>
          <a:bodyPr/>
          <a:lstStyle/>
          <a:p>
            <a:endParaRPr lang="en-US" dirty="0" smtClean="0"/>
          </a:p>
          <a:p>
            <a:pPr marL="0" indent="0">
              <a:buNone/>
            </a:pPr>
            <a:endParaRPr lang="en-US" dirty="0" smtClean="0"/>
          </a:p>
          <a:p>
            <a:r>
              <a:rPr lang="en-US" dirty="0" smtClean="0"/>
              <a:t>Malware on computer logs keystrokes</a:t>
            </a:r>
          </a:p>
          <a:p>
            <a:endParaRPr lang="en-US" dirty="0"/>
          </a:p>
          <a:p>
            <a:r>
              <a:rPr lang="en-US" dirty="0" smtClean="0"/>
              <a:t>More generally, insecure (e.g., lost) device</a:t>
            </a:r>
            <a:endParaRPr lang="en-US" dirty="0"/>
          </a:p>
        </p:txBody>
      </p:sp>
    </p:spTree>
    <p:extLst>
      <p:ext uri="{BB962C8B-B14F-4D97-AF65-F5344CB8AC3E}">
        <p14:creationId xmlns:p14="http://schemas.microsoft.com/office/powerpoint/2010/main" val="2687054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Device Security</a:t>
            </a:r>
            <a:endParaRPr lang="en-US" dirty="0"/>
          </a:p>
        </p:txBody>
      </p:sp>
      <p:sp>
        <p:nvSpPr>
          <p:cNvPr id="3" name="Content Placeholder 2"/>
          <p:cNvSpPr>
            <a:spLocks noGrp="1"/>
          </p:cNvSpPr>
          <p:nvPr>
            <p:ph idx="1"/>
          </p:nvPr>
        </p:nvSpPr>
        <p:spPr/>
        <p:txBody>
          <a:bodyPr/>
          <a:lstStyle/>
          <a:p>
            <a:endParaRPr lang="en-US" dirty="0" smtClean="0"/>
          </a:p>
          <a:p>
            <a:r>
              <a:rPr lang="en-US" dirty="0" smtClean="0"/>
              <a:t>Don’t lose your device</a:t>
            </a:r>
          </a:p>
          <a:p>
            <a:endParaRPr lang="en-US" dirty="0"/>
          </a:p>
          <a:p>
            <a:r>
              <a:rPr lang="en-US" dirty="0" smtClean="0"/>
              <a:t>Protect against malware</a:t>
            </a:r>
          </a:p>
          <a:p>
            <a:endParaRPr lang="en-US" dirty="0"/>
          </a:p>
          <a:p>
            <a:r>
              <a:rPr lang="en-US" dirty="0" smtClean="0"/>
              <a:t>Remote locking feature</a:t>
            </a:r>
            <a:endParaRPr lang="en-US" dirty="0"/>
          </a:p>
        </p:txBody>
      </p:sp>
    </p:spTree>
    <p:extLst>
      <p:ext uri="{BB962C8B-B14F-4D97-AF65-F5344CB8AC3E}">
        <p14:creationId xmlns:p14="http://schemas.microsoft.com/office/powerpoint/2010/main" val="3181675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a:t>
            </a:r>
            <a:r>
              <a:rPr lang="en-US" dirty="0" smtClean="0"/>
              <a:t>-line </a:t>
            </a:r>
            <a:r>
              <a:rPr lang="en-US" dirty="0" smtClean="0"/>
              <a:t>Guessing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r>
              <a:rPr lang="en-US" dirty="0" smtClean="0"/>
              <a:t>Attacker tries password guesses one-by-one</a:t>
            </a:r>
            <a:endParaRPr lang="en-US" dirty="0"/>
          </a:p>
        </p:txBody>
      </p:sp>
    </p:spTree>
    <p:extLst>
      <p:ext uri="{BB962C8B-B14F-4D97-AF65-F5344CB8AC3E}">
        <p14:creationId xmlns:p14="http://schemas.microsoft.com/office/powerpoint/2010/main" val="1735465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Guessing Strategies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Brute force (‘</a:t>
            </a:r>
            <a:r>
              <a:rPr lang="en-US" dirty="0" err="1" smtClean="0"/>
              <a:t>aaaaa</a:t>
            </a:r>
            <a:r>
              <a:rPr lang="en-US" dirty="0" smtClean="0"/>
              <a:t>’, ‘</a:t>
            </a:r>
            <a:r>
              <a:rPr lang="en-US" dirty="0" err="1" smtClean="0"/>
              <a:t>aaaab</a:t>
            </a:r>
            <a:r>
              <a:rPr lang="en-US" dirty="0" smtClean="0"/>
              <a:t>’, …)</a:t>
            </a:r>
          </a:p>
          <a:p>
            <a:pPr marL="514350" indent="-514350">
              <a:buFont typeface="+mj-lt"/>
              <a:buAutoNum type="arabicPeriod"/>
            </a:pPr>
            <a:endParaRPr lang="en-US" dirty="0" smtClean="0"/>
          </a:p>
          <a:p>
            <a:pPr marL="514350" indent="-514350">
              <a:buFont typeface="+mj-lt"/>
              <a:buAutoNum type="arabicPeriod"/>
            </a:pPr>
            <a:r>
              <a:rPr lang="en-US" dirty="0" smtClean="0"/>
              <a:t>“Dictionary” or list of words in order of popularity</a:t>
            </a:r>
            <a:endParaRPr lang="en-US" dirty="0"/>
          </a:p>
          <a:p>
            <a:pPr marL="514350" indent="-514350">
              <a:buFont typeface="+mj-lt"/>
              <a:buAutoNum type="arabicPeriod"/>
            </a:pPr>
            <a:endParaRPr lang="en-US" dirty="0"/>
          </a:p>
          <a:p>
            <a:pPr marL="514350" indent="-514350">
              <a:buFont typeface="+mj-lt"/>
              <a:buAutoNum type="arabicPeriod"/>
            </a:pPr>
            <a:r>
              <a:rPr lang="en-US" dirty="0" smtClean="0"/>
              <a:t>Generate alphanumeric strings using Markov model</a:t>
            </a:r>
          </a:p>
          <a:p>
            <a:pPr marL="514350" indent="-514350">
              <a:buFont typeface="+mj-lt"/>
              <a:buAutoNum type="arabicPeriod"/>
            </a:pPr>
            <a:endParaRPr lang="en-US" dirty="0"/>
          </a:p>
          <a:p>
            <a:pPr marL="514350" indent="-514350">
              <a:buFont typeface="+mj-lt"/>
              <a:buAutoNum type="arabicPeriod"/>
            </a:pPr>
            <a:r>
              <a:rPr lang="en-US" dirty="0" smtClean="0"/>
              <a:t>Exploit personal information of victim</a:t>
            </a:r>
            <a:endParaRPr lang="en-US" dirty="0"/>
          </a:p>
        </p:txBody>
      </p:sp>
    </p:spTree>
    <p:extLst>
      <p:ext uri="{BB962C8B-B14F-4D97-AF65-F5344CB8AC3E}">
        <p14:creationId xmlns:p14="http://schemas.microsoft.com/office/powerpoint/2010/main" val="8115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Common Passwords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t="4703" b="4703"/>
          <a:stretch>
            <a:fillRect/>
          </a:stretch>
        </p:blipFill>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35</a:t>
            </a:fld>
            <a:endParaRPr lang="en-US">
              <a:solidFill>
                <a:prstClr val="black">
                  <a:tint val="95000"/>
                </a:prstClr>
              </a:solidFill>
            </a:endParaRPr>
          </a:p>
        </p:txBody>
      </p:sp>
    </p:spTree>
    <p:extLst>
      <p:ext uri="{BB962C8B-B14F-4D97-AF65-F5344CB8AC3E}">
        <p14:creationId xmlns:p14="http://schemas.microsoft.com/office/powerpoint/2010/main" val="16372155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Guessing of Passwords/PINs</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36</a:t>
            </a:fld>
            <a:endParaRPr lang="en-US">
              <a:solidFill>
                <a:prstClr val="black">
                  <a:tint val="95000"/>
                </a:prst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71759156"/>
              </p:ext>
            </p:extLst>
          </p:nvPr>
        </p:nvGraphicFramePr>
        <p:xfrm>
          <a:off x="3276600" y="1600200"/>
          <a:ext cx="2362200" cy="5120640"/>
        </p:xfrm>
        <a:graphic>
          <a:graphicData uri="http://schemas.openxmlformats.org/drawingml/2006/table">
            <a:tbl>
              <a:tblPr firstRow="1" bandRow="1">
                <a:tableStyleId>{5C22544A-7EE6-4342-B048-85BDC9FD1C3A}</a:tableStyleId>
              </a:tblPr>
              <a:tblGrid>
                <a:gridCol w="990600"/>
                <a:gridCol w="1371600"/>
              </a:tblGrid>
              <a:tr h="182880">
                <a:tc>
                  <a:txBody>
                    <a:bodyPr/>
                    <a:lstStyle/>
                    <a:p>
                      <a:pPr algn="l"/>
                      <a:r>
                        <a:rPr lang="en-US" sz="1600" spc="0" baseline="0" dirty="0" smtClean="0">
                          <a:latin typeface="Consolas" panose="020B0609020204030204" pitchFamily="49" charset="0"/>
                          <a:cs typeface="Consolas" panose="020B0609020204030204" pitchFamily="49" charset="0"/>
                        </a:rPr>
                        <a:t>PIN</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Frequency</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1234</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10.713%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1111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6.016%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0000</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1.881%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1212</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1.197%</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7777</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0.745%</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1004</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0.616%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2000</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0.613%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4444</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0.526%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2222</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0.516%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6969</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0.512%</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9999</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0.451%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3333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0.419%</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5555</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0.395%</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6666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0.391%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1122</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0.366%</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1313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0.304%</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8888</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0.303%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4321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0.293%</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2001</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0.290%</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r h="182880">
                <a:tc>
                  <a:txBody>
                    <a:bodyPr/>
                    <a:lstStyle/>
                    <a:p>
                      <a:pPr algn="l"/>
                      <a:r>
                        <a:rPr lang="en-US" sz="1600" spc="0" baseline="0" dirty="0" smtClean="0">
                          <a:latin typeface="Consolas" panose="020B0609020204030204" pitchFamily="49" charset="0"/>
                          <a:cs typeface="Consolas" panose="020B0609020204030204" pitchFamily="49" charset="0"/>
                        </a:rPr>
                        <a:t>1010</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en-US" sz="1600" spc="0" baseline="0" dirty="0" smtClean="0">
                          <a:latin typeface="Consolas" panose="020B0609020204030204" pitchFamily="49" charset="0"/>
                          <a:cs typeface="Consolas" panose="020B0609020204030204" pitchFamily="49" charset="0"/>
                        </a:rPr>
                        <a:t>0.285%</a:t>
                      </a:r>
                      <a:endParaRPr lang="en-US" sz="1600" spc="0" baseline="0" dirty="0">
                        <a:latin typeface="Consolas" panose="020B0609020204030204" pitchFamily="49" charset="0"/>
                        <a:cs typeface="Consolas" panose="020B0609020204030204" pitchFamily="49" charset="0"/>
                      </a:endParaRP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2340784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Rate</a:t>
            </a:r>
            <a:r>
              <a:rPr lang="en-US" dirty="0" smtClean="0"/>
              <a:t>-limit </a:t>
            </a:r>
            <a:r>
              <a:rPr lang="en-US" dirty="0" smtClean="0"/>
              <a:t>Login </a:t>
            </a:r>
            <a:r>
              <a:rPr lang="en-US" dirty="0"/>
              <a:t>A</a:t>
            </a:r>
            <a:r>
              <a:rPr lang="en-US" dirty="0" smtClean="0"/>
              <a:t>ttempts</a:t>
            </a:r>
            <a:endParaRPr lang="en-US" dirty="0"/>
          </a:p>
        </p:txBody>
      </p:sp>
      <p:sp>
        <p:nvSpPr>
          <p:cNvPr id="3" name="Content Placeholder 2"/>
          <p:cNvSpPr>
            <a:spLocks noGrp="1"/>
          </p:cNvSpPr>
          <p:nvPr>
            <p:ph idx="1"/>
          </p:nvPr>
        </p:nvSpPr>
        <p:spPr/>
        <p:txBody>
          <a:bodyPr/>
          <a:lstStyle/>
          <a:p>
            <a:r>
              <a:rPr lang="en-US" dirty="0" smtClean="0"/>
              <a:t>Lock </a:t>
            </a:r>
            <a:r>
              <a:rPr lang="en-US" dirty="0" smtClean="0"/>
              <a:t>user out after some number of failed </a:t>
            </a:r>
            <a:r>
              <a:rPr lang="en-US" dirty="0" smtClean="0"/>
              <a:t>attempts</a:t>
            </a:r>
            <a:br>
              <a:rPr lang="en-US" dirty="0" smtClean="0"/>
            </a:br>
            <a:endParaRPr lang="en-US" dirty="0"/>
          </a:p>
          <a:p>
            <a:r>
              <a:rPr lang="en-US" dirty="0" smtClean="0"/>
              <a:t>Problem</a:t>
            </a:r>
            <a:r>
              <a:rPr lang="en-US" dirty="0" smtClean="0"/>
              <a:t>: Denial-of-service </a:t>
            </a:r>
            <a:r>
              <a:rPr lang="en-US" dirty="0" smtClean="0"/>
              <a:t>attack</a:t>
            </a:r>
            <a:br>
              <a:rPr lang="en-US" dirty="0" smtClean="0"/>
            </a:br>
            <a:r>
              <a:rPr lang="en-US" dirty="0" smtClean="0"/>
              <a:t>Fix</a:t>
            </a:r>
            <a:r>
              <a:rPr lang="en-US" dirty="0" smtClean="0"/>
              <a:t>: rate-limit based on IP address, not username</a:t>
            </a:r>
            <a:endParaRPr lang="en-US" dirty="0"/>
          </a:p>
        </p:txBody>
      </p:sp>
    </p:spTree>
    <p:extLst>
      <p:ext uri="{BB962C8B-B14F-4D97-AF65-F5344CB8AC3E}">
        <p14:creationId xmlns:p14="http://schemas.microsoft.com/office/powerpoint/2010/main" val="2519660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Stronger Passwords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smtClean="0"/>
              <a:t>User education?</a:t>
            </a:r>
          </a:p>
          <a:p>
            <a:pPr marL="0" indent="0">
              <a:buNone/>
            </a:pPr>
            <a:endParaRPr lang="en-US" dirty="0"/>
          </a:p>
          <a:p>
            <a:pPr marL="0" indent="0">
              <a:buNone/>
            </a:pPr>
            <a:r>
              <a:rPr lang="en-US" dirty="0" smtClean="0"/>
              <a:t>Password rules?</a:t>
            </a:r>
          </a:p>
          <a:p>
            <a:pPr marL="0" indent="0">
              <a:buNone/>
            </a:pPr>
            <a:endParaRPr lang="en-US" dirty="0"/>
          </a:p>
          <a:p>
            <a:pPr marL="0" indent="0">
              <a:buNone/>
            </a:pPr>
            <a:r>
              <a:rPr lang="en-US" dirty="0" smtClean="0"/>
              <a:t>Password strength meter?</a:t>
            </a:r>
          </a:p>
        </p:txBody>
      </p:sp>
      <p:sp>
        <p:nvSpPr>
          <p:cNvPr id="6" name="Rectangle 5"/>
          <p:cNvSpPr/>
          <p:nvPr/>
        </p:nvSpPr>
        <p:spPr>
          <a:xfrm>
            <a:off x="3657600" y="2209800"/>
            <a:ext cx="5029200" cy="16764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Lucida Sans" panose="020B0602030504020204" pitchFamily="34" charset="0"/>
              </a:rPr>
              <a:t>Only modest impact in practice</a:t>
            </a:r>
          </a:p>
          <a:p>
            <a:pPr algn="ctr"/>
            <a:endParaRPr lang="en-US" sz="2400" dirty="0" smtClean="0">
              <a:latin typeface="Lucida Sans" panose="020B0602030504020204" pitchFamily="34" charset="0"/>
            </a:endParaRPr>
          </a:p>
          <a:p>
            <a:pPr algn="ctr"/>
            <a:r>
              <a:rPr lang="en-US" sz="2400" dirty="0" smtClean="0">
                <a:latin typeface="Lucida Sans" panose="020B0602030504020204" pitchFamily="34" charset="0"/>
              </a:rPr>
              <a:t>Stronger passwords less memorable</a:t>
            </a:r>
            <a:endParaRPr lang="en-US" sz="2400" dirty="0">
              <a:latin typeface="Lucida Sans" panose="020B0602030504020204" pitchFamily="34" charset="0"/>
            </a:endParaRPr>
          </a:p>
        </p:txBody>
      </p:sp>
    </p:spTree>
    <p:extLst>
      <p:ext uri="{BB962C8B-B14F-4D97-AF65-F5344CB8AC3E}">
        <p14:creationId xmlns:p14="http://schemas.microsoft.com/office/powerpoint/2010/main" val="299513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a:t>
            </a:r>
            <a:r>
              <a:rPr lang="en-US" dirty="0" smtClean="0"/>
              <a:t>Strength and Mnemonics</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39</a:t>
            </a:fld>
            <a:endParaRPr lang="en-US">
              <a:solidFill>
                <a:prstClr val="black">
                  <a:tint val="95000"/>
                </a:prstClr>
              </a:solidFill>
            </a:endParaRPr>
          </a:p>
        </p:txBody>
      </p:sp>
      <p:pic>
        <p:nvPicPr>
          <p:cNvPr id="6" name="Picture 5"/>
          <p:cNvPicPr>
            <a:picLocks noChangeAspect="1"/>
          </p:cNvPicPr>
          <p:nvPr/>
        </p:nvPicPr>
        <p:blipFill>
          <a:blip r:embed="rId2"/>
          <a:stretch>
            <a:fillRect/>
          </a:stretch>
        </p:blipFill>
        <p:spPr>
          <a:xfrm>
            <a:off x="1164196" y="1315918"/>
            <a:ext cx="7019971" cy="5542082"/>
          </a:xfrm>
          <a:prstGeom prst="rect">
            <a:avLst/>
          </a:prstGeom>
        </p:spPr>
      </p:pic>
    </p:spTree>
    <p:extLst>
      <p:ext uri="{BB962C8B-B14F-4D97-AF65-F5344CB8AC3E}">
        <p14:creationId xmlns:p14="http://schemas.microsoft.com/office/powerpoint/2010/main" val="22184713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Authentication in Everyday Life</a:t>
            </a:r>
            <a:endParaRPr lang="en-US" dirty="0"/>
          </a:p>
        </p:txBody>
      </p:sp>
    </p:spTree>
    <p:extLst>
      <p:ext uri="{BB962C8B-B14F-4D97-AF65-F5344CB8AC3E}">
        <p14:creationId xmlns:p14="http://schemas.microsoft.com/office/powerpoint/2010/main" val="3086726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Strong and memorable passwords with simple mnemonics?</a:t>
            </a:r>
            <a:endParaRPr lang="en-US"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695128" y="1600202"/>
            <a:ext cx="3934272" cy="4943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0046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662764"/>
            <a:ext cx="3992289" cy="5181600"/>
          </a:xfrm>
          <a:prstGeom prst="rect">
            <a:avLst/>
          </a:prstGeom>
        </p:spPr>
      </p:pic>
      <p:sp>
        <p:nvSpPr>
          <p:cNvPr id="2" name="Title 1"/>
          <p:cNvSpPr>
            <a:spLocks noGrp="1"/>
          </p:cNvSpPr>
          <p:nvPr>
            <p:ph type="title"/>
          </p:nvPr>
        </p:nvSpPr>
        <p:spPr/>
        <p:txBody>
          <a:bodyPr>
            <a:normAutofit fontScale="90000"/>
          </a:bodyPr>
          <a:lstStyle/>
          <a:p>
            <a:r>
              <a:rPr lang="en-US" dirty="0" smtClean="0"/>
              <a:t>Users </a:t>
            </a:r>
            <a:r>
              <a:rPr lang="en-US" i="1" dirty="0" smtClean="0"/>
              <a:t>can</a:t>
            </a:r>
            <a:r>
              <a:rPr lang="en-US" dirty="0" smtClean="0"/>
              <a:t> memorize</a:t>
            </a:r>
            <a:br>
              <a:rPr lang="en-US" dirty="0" smtClean="0"/>
            </a:br>
            <a:r>
              <a:rPr lang="en-US" dirty="0" smtClean="0"/>
              <a:t>long passwords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2514600"/>
            <a:ext cx="5142497" cy="1609278"/>
          </a:xfrm>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41</a:t>
            </a:fld>
            <a:endParaRPr lang="en-US">
              <a:solidFill>
                <a:prstClr val="black">
                  <a:tint val="95000"/>
                </a:prstClr>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4953000"/>
            <a:ext cx="5257800" cy="1257300"/>
          </a:xfrm>
          <a:prstGeom prst="rect">
            <a:avLst/>
          </a:prstGeom>
        </p:spPr>
      </p:pic>
    </p:spTree>
    <p:extLst>
      <p:ext uri="{BB962C8B-B14F-4D97-AF65-F5344CB8AC3E}">
        <p14:creationId xmlns:p14="http://schemas.microsoft.com/office/powerpoint/2010/main" val="5670245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Stealing from Password Databases</a:t>
            </a:r>
            <a:br>
              <a:rPr lang="en-US" dirty="0" smtClean="0"/>
            </a:br>
            <a:r>
              <a:rPr lang="en-US" dirty="0" smtClean="0"/>
              <a:t>(“Offline Attacks”)</a:t>
            </a:r>
            <a:endParaRPr lang="en-US" dirty="0"/>
          </a:p>
        </p:txBody>
      </p:sp>
      <p:sp>
        <p:nvSpPr>
          <p:cNvPr id="6" name="Content Placeholder 5"/>
          <p:cNvSpPr>
            <a:spLocks noGrp="1"/>
          </p:cNvSpPr>
          <p:nvPr>
            <p:ph idx="1"/>
          </p:nvPr>
        </p:nvSpPr>
        <p:spPr/>
        <p:txBody>
          <a:bodyPr/>
          <a:lstStyle/>
          <a:p>
            <a:r>
              <a:rPr lang="en-US" dirty="0" smtClean="0"/>
              <a:t>Server must be able to authenticate users</a:t>
            </a:r>
          </a:p>
          <a:p>
            <a:pPr lvl="1"/>
            <a:r>
              <a:rPr lang="en-US" dirty="0" smtClean="0"/>
              <a:t>Could store username/password in database</a:t>
            </a:r>
          </a:p>
          <a:p>
            <a:pPr lvl="1"/>
            <a:r>
              <a:rPr lang="en-US" dirty="0" smtClean="0"/>
              <a:t>Better solutions?</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42</a:t>
            </a:fld>
            <a:endParaRPr lang="en-US">
              <a:solidFill>
                <a:prstClr val="black">
                  <a:tint val="95000"/>
                </a:prstClr>
              </a:solidFill>
            </a:endParaRPr>
          </a:p>
        </p:txBody>
      </p:sp>
    </p:spTree>
    <p:extLst>
      <p:ext uri="{BB962C8B-B14F-4D97-AF65-F5344CB8AC3E}">
        <p14:creationId xmlns:p14="http://schemas.microsoft.com/office/powerpoint/2010/main" val="275684048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01050" cy="1143000"/>
          </a:xfrm>
        </p:spPr>
        <p:txBody>
          <a:bodyPr>
            <a:normAutofit/>
          </a:bodyPr>
          <a:lstStyle/>
          <a:p>
            <a:r>
              <a:rPr lang="en-US" dirty="0" smtClean="0"/>
              <a:t>Stealing the Password Database</a:t>
            </a:r>
            <a:endParaRPr lang="en-US" dirty="0"/>
          </a:p>
        </p:txBody>
      </p:sp>
      <p:sp>
        <p:nvSpPr>
          <p:cNvPr id="3" name="Content Placeholder 2"/>
          <p:cNvSpPr>
            <a:spLocks noGrp="1"/>
          </p:cNvSpPr>
          <p:nvPr>
            <p:ph idx="1"/>
          </p:nvPr>
        </p:nvSpPr>
        <p:spPr/>
        <p:txBody>
          <a:bodyPr>
            <a:normAutofit/>
          </a:bodyPr>
          <a:lstStyle/>
          <a:p>
            <a:endParaRPr lang="en-US" sz="2800" dirty="0" smtClean="0"/>
          </a:p>
          <a:p>
            <a:endParaRPr lang="en-US" sz="2800" dirty="0"/>
          </a:p>
          <a:p>
            <a:pPr marL="0" indent="0">
              <a:buNone/>
            </a:pPr>
            <a:endParaRPr lang="en-US" sz="2800" dirty="0" smtClean="0"/>
          </a:p>
          <a:p>
            <a:pPr marL="0" indent="0">
              <a:buNone/>
            </a:pPr>
            <a:r>
              <a:rPr lang="en-US" sz="2800" dirty="0" smtClean="0"/>
              <a:t>Unlike previous attacks, gets all passwords at once</a:t>
            </a:r>
          </a:p>
        </p:txBody>
      </p:sp>
    </p:spTree>
    <p:extLst>
      <p:ext uri="{BB962C8B-B14F-4D97-AF65-F5344CB8AC3E}">
        <p14:creationId xmlns:p14="http://schemas.microsoft.com/office/powerpoint/2010/main" val="1045792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Hacking Password Databases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600200"/>
            <a:ext cx="4495800" cy="5142131"/>
          </a:xfrm>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44</a:t>
            </a:fld>
            <a:endParaRPr lang="en-US">
              <a:solidFill>
                <a:prstClr val="black">
                  <a:tint val="95000"/>
                </a:prstClr>
              </a:solidFill>
            </a:endParaRPr>
          </a:p>
        </p:txBody>
      </p:sp>
    </p:spTree>
    <p:extLst>
      <p:ext uri="{BB962C8B-B14F-4D97-AF65-F5344CB8AC3E}">
        <p14:creationId xmlns:p14="http://schemas.microsoft.com/office/powerpoint/2010/main" val="35951462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Guessing Rates</a:t>
            </a:r>
            <a:endParaRPr lang="en-US" dirty="0"/>
          </a:p>
        </p:txBody>
      </p:sp>
      <p:sp>
        <p:nvSpPr>
          <p:cNvPr id="3" name="Content Placeholder 2"/>
          <p:cNvSpPr>
            <a:spLocks noGrp="1"/>
          </p:cNvSpPr>
          <p:nvPr>
            <p:ph idx="1"/>
          </p:nvPr>
        </p:nvSpPr>
        <p:spPr/>
        <p:txBody>
          <a:bodyPr/>
          <a:lstStyle/>
          <a:p>
            <a:r>
              <a:rPr lang="en-US" dirty="0" smtClean="0"/>
              <a:t>Suppose 150,000 guesses per second</a:t>
            </a:r>
          </a:p>
          <a:p>
            <a:r>
              <a:rPr lang="en-US" dirty="0" smtClean="0"/>
              <a:t>1,000 node botnet</a:t>
            </a:r>
          </a:p>
          <a:p>
            <a:r>
              <a:rPr lang="en-US" dirty="0" smtClean="0"/>
              <a:t>All eight-lowercase passwords: 30 minutes</a:t>
            </a:r>
          </a:p>
          <a:p>
            <a:r>
              <a:rPr lang="en-US" dirty="0" smtClean="0"/>
              <a:t>Including digits: 5.5 hours</a:t>
            </a:r>
            <a:endParaRPr lang="en-US" dirty="0"/>
          </a:p>
        </p:txBody>
      </p:sp>
    </p:spTree>
    <p:extLst>
      <p:ext uri="{BB962C8B-B14F-4D97-AF65-F5344CB8AC3E}">
        <p14:creationId xmlns:p14="http://schemas.microsoft.com/office/powerpoint/2010/main" val="23547374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Hashing</a:t>
            </a:r>
            <a:endParaRPr lang="en-US" dirty="0"/>
          </a:p>
        </p:txBody>
      </p:sp>
      <p:sp>
        <p:nvSpPr>
          <p:cNvPr id="3" name="Content Placeholder 2"/>
          <p:cNvSpPr>
            <a:spLocks noGrp="1"/>
          </p:cNvSpPr>
          <p:nvPr>
            <p:ph idx="1"/>
          </p:nvPr>
        </p:nvSpPr>
        <p:spPr/>
        <p:txBody>
          <a:bodyPr/>
          <a:lstStyle/>
          <a:p>
            <a:r>
              <a:rPr lang="en-US" dirty="0" smtClean="0"/>
              <a:t>Simple:</a:t>
            </a:r>
          </a:p>
          <a:p>
            <a:pPr lvl="1"/>
            <a:r>
              <a:rPr lang="en-US" dirty="0"/>
              <a:t>s</a:t>
            </a:r>
            <a:r>
              <a:rPr lang="en-US" dirty="0" smtClean="0"/>
              <a:t>tore </a:t>
            </a:r>
            <a:r>
              <a:rPr lang="en-US" b="1" dirty="0" smtClean="0"/>
              <a:t>H(Password)</a:t>
            </a:r>
          </a:p>
          <a:p>
            <a:pPr lvl="1"/>
            <a:r>
              <a:rPr lang="en-US" dirty="0" smtClean="0"/>
              <a:t>Attacks?</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46</a:t>
            </a:fld>
            <a:endParaRPr lang="en-US">
              <a:solidFill>
                <a:prstClr val="black">
                  <a:tint val="95000"/>
                </a:prstClr>
              </a:solidFill>
            </a:endParaRPr>
          </a:p>
        </p:txBody>
      </p:sp>
    </p:spTree>
    <p:extLst>
      <p:ext uri="{BB962C8B-B14F-4D97-AF65-F5344CB8AC3E}">
        <p14:creationId xmlns:p14="http://schemas.microsoft.com/office/powerpoint/2010/main" val="295363787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Store Hashed Passwords</a:t>
            </a:r>
            <a:endParaRPr lang="en-US" dirty="0"/>
          </a:p>
        </p:txBody>
      </p:sp>
      <p:sp>
        <p:nvSpPr>
          <p:cNvPr id="3" name="Content Placeholder 2"/>
          <p:cNvSpPr>
            <a:spLocks noGrp="1"/>
          </p:cNvSpPr>
          <p:nvPr>
            <p:ph idx="1"/>
          </p:nvPr>
        </p:nvSpPr>
        <p:spPr/>
        <p:txBody>
          <a:bodyPr/>
          <a:lstStyle/>
          <a:p>
            <a:pPr marL="0" indent="0">
              <a:buNone/>
            </a:pPr>
            <a:r>
              <a:rPr lang="en-US" dirty="0" smtClean="0"/>
              <a:t>Registration:</a:t>
            </a:r>
          </a:p>
          <a:p>
            <a:pPr marL="0" indent="0">
              <a:buNone/>
            </a:pPr>
            <a:r>
              <a:rPr lang="en-US" dirty="0" smtClean="0"/>
              <a:t>	Store &lt;username, Hash(</a:t>
            </a:r>
            <a:r>
              <a:rPr lang="en-US" dirty="0" err="1" smtClean="0"/>
              <a:t>pwd</a:t>
            </a:r>
            <a:r>
              <a:rPr lang="en-US" dirty="0" smtClean="0"/>
              <a:t>)&gt;</a:t>
            </a:r>
          </a:p>
          <a:p>
            <a:endParaRPr lang="en-US" dirty="0" smtClean="0"/>
          </a:p>
          <a:p>
            <a:pPr marL="0" indent="0">
              <a:buNone/>
            </a:pPr>
            <a:r>
              <a:rPr lang="en-US" dirty="0" smtClean="0"/>
              <a:t>Login:</a:t>
            </a:r>
            <a:endParaRPr lang="en-US" dirty="0"/>
          </a:p>
          <a:p>
            <a:pPr marL="0" indent="0">
              <a:buNone/>
            </a:pPr>
            <a:r>
              <a:rPr lang="en-US" dirty="0" smtClean="0"/>
              <a:t>	Client sends &lt;username, </a:t>
            </a:r>
            <a:r>
              <a:rPr lang="en-US" dirty="0" err="1" smtClean="0"/>
              <a:t>pwd</a:t>
            </a:r>
            <a:r>
              <a:rPr lang="en-US" dirty="0" smtClean="0"/>
              <a:t>’&gt;</a:t>
            </a:r>
            <a:endParaRPr lang="en-US" dirty="0"/>
          </a:p>
          <a:p>
            <a:pPr marL="0" indent="0">
              <a:buNone/>
            </a:pPr>
            <a:r>
              <a:rPr lang="en-US" dirty="0" smtClean="0"/>
              <a:t>	Verify if Hash(</a:t>
            </a:r>
            <a:r>
              <a:rPr lang="en-US" dirty="0" err="1" smtClean="0"/>
              <a:t>pwd</a:t>
            </a:r>
            <a:r>
              <a:rPr lang="en-US" dirty="0" smtClean="0"/>
              <a:t>’) matches Hash(</a:t>
            </a:r>
            <a:r>
              <a:rPr lang="en-US" dirty="0" err="1" smtClean="0"/>
              <a:t>pwd</a:t>
            </a:r>
            <a:r>
              <a:rPr lang="en-US" dirty="0" smtClean="0"/>
              <a:t>)</a:t>
            </a:r>
          </a:p>
          <a:p>
            <a:endParaRPr lang="en-US" dirty="0"/>
          </a:p>
        </p:txBody>
      </p:sp>
    </p:spTree>
    <p:extLst>
      <p:ext uri="{BB962C8B-B14F-4D97-AF65-F5344CB8AC3E}">
        <p14:creationId xmlns:p14="http://schemas.microsoft.com/office/powerpoint/2010/main" val="1533807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Recall: password guessing strategies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Brute force (‘</a:t>
            </a:r>
            <a:r>
              <a:rPr lang="en-US" dirty="0" err="1" smtClean="0"/>
              <a:t>aaaaa</a:t>
            </a:r>
            <a:r>
              <a:rPr lang="en-US" dirty="0" smtClean="0"/>
              <a:t>’, ‘</a:t>
            </a:r>
            <a:r>
              <a:rPr lang="en-US" dirty="0" err="1" smtClean="0"/>
              <a:t>aaaab</a:t>
            </a:r>
            <a:r>
              <a:rPr lang="en-US" dirty="0" smtClean="0"/>
              <a:t>’, …)</a:t>
            </a:r>
          </a:p>
          <a:p>
            <a:pPr marL="514350" indent="-514350">
              <a:buFont typeface="+mj-lt"/>
              <a:buAutoNum type="arabicPeriod"/>
            </a:pPr>
            <a:endParaRPr lang="en-US" dirty="0" smtClean="0"/>
          </a:p>
          <a:p>
            <a:pPr marL="514350" indent="-514350">
              <a:buFont typeface="+mj-lt"/>
              <a:buAutoNum type="arabicPeriod"/>
            </a:pPr>
            <a:r>
              <a:rPr lang="en-US" dirty="0" smtClean="0"/>
              <a:t>“Dictionary” or list of words in order of popularity</a:t>
            </a:r>
            <a:endParaRPr lang="en-US" dirty="0"/>
          </a:p>
          <a:p>
            <a:pPr marL="514350" indent="-514350">
              <a:buFont typeface="+mj-lt"/>
              <a:buAutoNum type="arabicPeriod"/>
            </a:pPr>
            <a:endParaRPr lang="en-US" dirty="0"/>
          </a:p>
          <a:p>
            <a:pPr marL="514350" indent="-514350">
              <a:buFont typeface="+mj-lt"/>
              <a:buAutoNum type="arabicPeriod"/>
            </a:pPr>
            <a:r>
              <a:rPr lang="en-US" dirty="0" smtClean="0"/>
              <a:t>Generate alphanumeric strings using Markov model</a:t>
            </a:r>
          </a:p>
          <a:p>
            <a:pPr marL="514350" indent="-514350">
              <a:buFont typeface="+mj-lt"/>
              <a:buAutoNum type="arabicPeriod"/>
            </a:pPr>
            <a:endParaRPr lang="en-US" dirty="0"/>
          </a:p>
          <a:p>
            <a:pPr marL="514350" indent="-514350">
              <a:buFont typeface="+mj-lt"/>
              <a:buAutoNum type="arabicPeriod"/>
            </a:pPr>
            <a:r>
              <a:rPr lang="en-US" dirty="0" smtClean="0"/>
              <a:t>Exploit personal information of victim</a:t>
            </a:r>
            <a:endParaRPr lang="en-US" dirty="0"/>
          </a:p>
        </p:txBody>
      </p:sp>
    </p:spTree>
    <p:extLst>
      <p:ext uri="{BB962C8B-B14F-4D97-AF65-F5344CB8AC3E}">
        <p14:creationId xmlns:p14="http://schemas.microsoft.com/office/powerpoint/2010/main" val="462953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Salting Passwords</a:t>
            </a:r>
            <a:endParaRPr lang="en-US" dirty="0"/>
          </a:p>
        </p:txBody>
      </p:sp>
      <p:sp>
        <p:nvSpPr>
          <p:cNvPr id="3" name="Content Placeholder 2"/>
          <p:cNvSpPr>
            <a:spLocks noGrp="1"/>
          </p:cNvSpPr>
          <p:nvPr>
            <p:ph idx="1"/>
          </p:nvPr>
        </p:nvSpPr>
        <p:spPr>
          <a:xfrm>
            <a:off x="457200" y="1600202"/>
            <a:ext cx="8229600" cy="4800599"/>
          </a:xfrm>
        </p:spPr>
        <p:txBody>
          <a:bodyPr>
            <a:normAutofit/>
          </a:bodyPr>
          <a:lstStyle/>
          <a:p>
            <a:pPr marL="0" indent="0">
              <a:buNone/>
            </a:pPr>
            <a:r>
              <a:rPr lang="en-US" dirty="0" smtClean="0"/>
              <a:t>Enrollment</a:t>
            </a:r>
            <a:endParaRPr lang="en-US" dirty="0"/>
          </a:p>
          <a:p>
            <a:pPr marL="0" indent="0">
              <a:buNone/>
            </a:pPr>
            <a:r>
              <a:rPr lang="en-US" dirty="0" smtClean="0"/>
              <a:t>	Generate random 64-bit “salt” </a:t>
            </a:r>
            <a:r>
              <a:rPr lang="en-US" i="1" dirty="0" smtClean="0"/>
              <a:t>s</a:t>
            </a:r>
            <a:endParaRPr lang="en-US" dirty="0"/>
          </a:p>
          <a:p>
            <a:pPr marL="0" indent="0">
              <a:buNone/>
            </a:pPr>
            <a:r>
              <a:rPr lang="en-US" dirty="0" smtClean="0"/>
              <a:t>	Store &lt;username, s, Hash(s, </a:t>
            </a:r>
            <a:r>
              <a:rPr lang="en-US" dirty="0" err="1" smtClean="0"/>
              <a:t>pwd</a:t>
            </a:r>
            <a:r>
              <a:rPr lang="en-US" dirty="0" smtClean="0"/>
              <a:t>)&gt;</a:t>
            </a:r>
          </a:p>
          <a:p>
            <a:endParaRPr lang="en-US" dirty="0"/>
          </a:p>
          <a:p>
            <a:pPr marL="0" indent="0">
              <a:buNone/>
            </a:pPr>
            <a:r>
              <a:rPr lang="en-US" dirty="0" smtClean="0"/>
              <a:t>Login</a:t>
            </a:r>
          </a:p>
          <a:p>
            <a:pPr marL="0" indent="0">
              <a:buNone/>
            </a:pPr>
            <a:r>
              <a:rPr lang="en-US" dirty="0"/>
              <a:t>	</a:t>
            </a:r>
            <a:r>
              <a:rPr lang="en-US" dirty="0" smtClean="0"/>
              <a:t>Receive &lt;username, </a:t>
            </a:r>
            <a:r>
              <a:rPr lang="en-US" dirty="0" err="1" smtClean="0"/>
              <a:t>pwd</a:t>
            </a:r>
            <a:r>
              <a:rPr lang="en-US" dirty="0" smtClean="0"/>
              <a:t>’&gt;</a:t>
            </a:r>
          </a:p>
          <a:p>
            <a:pPr marL="0" indent="0">
              <a:buNone/>
            </a:pPr>
            <a:r>
              <a:rPr lang="en-US" dirty="0"/>
              <a:t>	</a:t>
            </a:r>
            <a:r>
              <a:rPr lang="en-US" dirty="0" smtClean="0"/>
              <a:t>Look up s and hash based on username</a:t>
            </a:r>
          </a:p>
          <a:p>
            <a:pPr marL="0" indent="0">
              <a:buNone/>
            </a:pPr>
            <a:r>
              <a:rPr lang="en-US" dirty="0"/>
              <a:t>	</a:t>
            </a:r>
            <a:r>
              <a:rPr lang="en-US" dirty="0" smtClean="0"/>
              <a:t>Test if Hash(s, </a:t>
            </a:r>
            <a:r>
              <a:rPr lang="en-US" dirty="0" err="1" smtClean="0"/>
              <a:t>pwd</a:t>
            </a:r>
            <a:r>
              <a:rPr lang="en-US" dirty="0" smtClean="0"/>
              <a:t>’) == Hash(s, </a:t>
            </a:r>
            <a:r>
              <a:rPr lang="en-US" dirty="0" err="1" smtClean="0"/>
              <a:t>pwd</a:t>
            </a:r>
            <a:r>
              <a:rPr lang="en-US" dirty="0" smtClean="0"/>
              <a:t>)</a:t>
            </a:r>
          </a:p>
          <a:p>
            <a:endParaRPr lang="en-US" dirty="0"/>
          </a:p>
        </p:txBody>
      </p:sp>
    </p:spTree>
    <p:extLst>
      <p:ext uri="{BB962C8B-B14F-4D97-AF65-F5344CB8AC3E}">
        <p14:creationId xmlns:p14="http://schemas.microsoft.com/office/powerpoint/2010/main" val="1057443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Ways to Authenticate</a:t>
            </a:r>
            <a:endParaRPr lang="en-US" dirty="0"/>
          </a:p>
        </p:txBody>
      </p:sp>
      <p:sp>
        <p:nvSpPr>
          <p:cNvPr id="3" name="Content Placeholder 2"/>
          <p:cNvSpPr>
            <a:spLocks noGrp="1"/>
          </p:cNvSpPr>
          <p:nvPr>
            <p:ph idx="1"/>
          </p:nvPr>
        </p:nvSpPr>
        <p:spPr/>
        <p:txBody>
          <a:bodyPr/>
          <a:lstStyle/>
          <a:p>
            <a:pPr marL="0" indent="0">
              <a:buNone/>
            </a:pPr>
            <a:r>
              <a:rPr lang="en-US" dirty="0" smtClean="0"/>
              <a:t>Something you know</a:t>
            </a:r>
          </a:p>
          <a:p>
            <a:pPr marL="457200" lvl="1" indent="0">
              <a:buNone/>
            </a:pPr>
            <a:r>
              <a:rPr lang="en-US" dirty="0" smtClean="0"/>
              <a:t>	password, security questions, …</a:t>
            </a:r>
          </a:p>
          <a:p>
            <a:endParaRPr lang="en-US" dirty="0"/>
          </a:p>
          <a:p>
            <a:pPr marL="0" indent="0">
              <a:buNone/>
            </a:pPr>
            <a:r>
              <a:rPr lang="en-US" dirty="0" smtClean="0"/>
              <a:t>Something you have</a:t>
            </a:r>
          </a:p>
          <a:p>
            <a:pPr marL="457200" lvl="1" indent="0">
              <a:buNone/>
            </a:pPr>
            <a:r>
              <a:rPr lang="en-US" dirty="0" smtClean="0"/>
              <a:t>	physical key, security badge, …</a:t>
            </a:r>
            <a:endParaRPr lang="en-US" dirty="0"/>
          </a:p>
          <a:p>
            <a:pPr lvl="1"/>
            <a:endParaRPr lang="en-US" dirty="0"/>
          </a:p>
          <a:p>
            <a:pPr marL="0" indent="0">
              <a:buNone/>
            </a:pPr>
            <a:r>
              <a:rPr lang="en-US" dirty="0" smtClean="0"/>
              <a:t>Something you are</a:t>
            </a:r>
          </a:p>
          <a:p>
            <a:pPr marL="457200" lvl="1" indent="0">
              <a:buNone/>
            </a:pPr>
            <a:r>
              <a:rPr lang="en-US" dirty="0" smtClean="0"/>
              <a:t>	biometrics, typing cadence, …</a:t>
            </a:r>
            <a:endParaRPr lang="en-US" dirty="0"/>
          </a:p>
        </p:txBody>
      </p:sp>
    </p:spTree>
    <p:extLst>
      <p:ext uri="{BB962C8B-B14F-4D97-AF65-F5344CB8AC3E}">
        <p14:creationId xmlns:p14="http://schemas.microsoft.com/office/powerpoint/2010/main" val="114552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Salting Stops </a:t>
            </a:r>
            <a:r>
              <a:rPr lang="en-US" dirty="0" err="1" smtClean="0"/>
              <a:t>Precomputation</a:t>
            </a:r>
            <a:endParaRPr lang="en-US" dirty="0"/>
          </a:p>
        </p:txBody>
      </p:sp>
      <p:sp>
        <p:nvSpPr>
          <p:cNvPr id="3" name="Content Placeholder 2"/>
          <p:cNvSpPr>
            <a:spLocks noGrp="1"/>
          </p:cNvSpPr>
          <p:nvPr>
            <p:ph idx="1"/>
          </p:nvPr>
        </p:nvSpPr>
        <p:spPr/>
        <p:txBody>
          <a:bodyPr/>
          <a:lstStyle/>
          <a:p>
            <a:r>
              <a:rPr lang="en-US" dirty="0" err="1" smtClean="0"/>
              <a:t>Precomputation</a:t>
            </a:r>
            <a:r>
              <a:rPr lang="en-US" dirty="0" smtClean="0"/>
              <a:t>:</a:t>
            </a:r>
          </a:p>
          <a:p>
            <a:pPr lvl="1"/>
            <a:r>
              <a:rPr lang="en-US" dirty="0" smtClean="0"/>
              <a:t>Compute the hashes of possible passwords</a:t>
            </a:r>
            <a:r>
              <a:rPr lang="en-US" dirty="0"/>
              <a:t> </a:t>
            </a:r>
            <a:r>
              <a:rPr lang="en-US" dirty="0" smtClean="0"/>
              <a:t>ahead of time</a:t>
            </a:r>
          </a:p>
          <a:p>
            <a:pPr lvl="1"/>
            <a:r>
              <a:rPr lang="en-US" dirty="0" smtClean="0"/>
              <a:t>When server breached, simply look up</a:t>
            </a:r>
          </a:p>
          <a:p>
            <a:endParaRPr lang="en-US" dirty="0"/>
          </a:p>
          <a:p>
            <a:r>
              <a:rPr lang="en-US" dirty="0" smtClean="0"/>
              <a:t>Salting ensures attacker must separately attack each password</a:t>
            </a:r>
            <a:endParaRPr lang="en-US" dirty="0"/>
          </a:p>
        </p:txBody>
      </p:sp>
    </p:spTree>
    <p:extLst>
      <p:ext uri="{BB962C8B-B14F-4D97-AF65-F5344CB8AC3E}">
        <p14:creationId xmlns:p14="http://schemas.microsoft.com/office/powerpoint/2010/main" val="3365193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Use a Slow Hash Function</a:t>
            </a:r>
            <a:endParaRPr lang="en-US" dirty="0"/>
          </a:p>
        </p:txBody>
      </p:sp>
      <p:sp>
        <p:nvSpPr>
          <p:cNvPr id="3" name="Content Placeholder 2"/>
          <p:cNvSpPr>
            <a:spLocks noGrp="1"/>
          </p:cNvSpPr>
          <p:nvPr>
            <p:ph idx="1"/>
          </p:nvPr>
        </p:nvSpPr>
        <p:spPr>
          <a:xfrm>
            <a:off x="457200" y="1600202"/>
            <a:ext cx="8458200" cy="4525963"/>
          </a:xfrm>
        </p:spPr>
        <p:txBody>
          <a:bodyPr>
            <a:normAutofit fontScale="85000" lnSpcReduction="10000"/>
          </a:bodyPr>
          <a:lstStyle/>
          <a:p>
            <a:pPr marL="0" indent="0">
              <a:buNone/>
            </a:pPr>
            <a:r>
              <a:rPr lang="en-US" dirty="0" smtClean="0"/>
              <a:t>If H is a fast hash function H</a:t>
            </a:r>
            <a:r>
              <a:rPr lang="en-US" baseline="30000" dirty="0" smtClean="0"/>
              <a:t>N</a:t>
            </a:r>
            <a:r>
              <a:rPr lang="en-US" dirty="0" smtClean="0"/>
              <a:t> is a slow(</a:t>
            </a:r>
            <a:r>
              <a:rPr lang="en-US" dirty="0" err="1" smtClean="0"/>
              <a:t>er</a:t>
            </a:r>
            <a:r>
              <a:rPr lang="en-US" dirty="0" smtClean="0"/>
              <a:t>) hash function</a:t>
            </a:r>
          </a:p>
          <a:p>
            <a:pPr marL="457200" lvl="1" indent="0">
              <a:buNone/>
            </a:pPr>
            <a:r>
              <a:rPr lang="en-US" dirty="0" smtClean="0"/>
              <a:t>	That’s H applied N times iteratively</a:t>
            </a:r>
          </a:p>
          <a:p>
            <a:pPr marL="457200" lvl="1" indent="0">
              <a:buNone/>
            </a:pPr>
            <a:r>
              <a:rPr lang="en-US" dirty="0" smtClean="0"/>
              <a:t>	Pick N = (say) 1 million so that it takes (say) 100ms to verify</a:t>
            </a:r>
            <a:endParaRPr lang="en-US" dirty="0"/>
          </a:p>
          <a:p>
            <a:pPr marL="0" indent="0">
              <a:buNone/>
            </a:pPr>
            <a:endParaRPr lang="en-US" dirty="0" smtClean="0"/>
          </a:p>
          <a:p>
            <a:pPr marL="0" indent="0">
              <a:buNone/>
            </a:pPr>
            <a:r>
              <a:rPr lang="en-US" dirty="0" smtClean="0">
                <a:solidFill>
                  <a:srgbClr val="4F81BE"/>
                </a:solidFill>
              </a:rPr>
              <a:t>Homework:</a:t>
            </a:r>
            <a:endParaRPr lang="en-US" dirty="0">
              <a:solidFill>
                <a:srgbClr val="4F81BE"/>
              </a:solidFill>
            </a:endParaRPr>
          </a:p>
          <a:p>
            <a:pPr marL="457200" lvl="1" indent="0">
              <a:buNone/>
            </a:pPr>
            <a:r>
              <a:rPr lang="en-US" dirty="0" smtClean="0">
                <a:solidFill>
                  <a:srgbClr val="4F81BE"/>
                </a:solidFill>
              </a:rPr>
              <a:t>	You picked N = 10</a:t>
            </a:r>
            <a:r>
              <a:rPr lang="en-US" baseline="30000" dirty="0" smtClean="0">
                <a:solidFill>
                  <a:srgbClr val="4F81BE"/>
                </a:solidFill>
              </a:rPr>
              <a:t>6</a:t>
            </a:r>
            <a:r>
              <a:rPr lang="en-US" dirty="0" smtClean="0">
                <a:solidFill>
                  <a:srgbClr val="4F81BE"/>
                </a:solidFill>
              </a:rPr>
              <a:t> years ago when you set up your website</a:t>
            </a:r>
          </a:p>
          <a:p>
            <a:pPr marL="457200" lvl="1" indent="0">
              <a:buNone/>
            </a:pPr>
            <a:r>
              <a:rPr lang="en-US" dirty="0" smtClean="0">
                <a:solidFill>
                  <a:srgbClr val="4F81BE"/>
                </a:solidFill>
              </a:rPr>
              <a:t>	Hardware’s faster now </a:t>
            </a:r>
          </a:p>
          <a:p>
            <a:pPr marL="457200" lvl="1" indent="0">
              <a:buNone/>
            </a:pPr>
            <a:r>
              <a:rPr lang="en-US" dirty="0" smtClean="0">
                <a:solidFill>
                  <a:srgbClr val="4F81BE"/>
                </a:solidFill>
              </a:rPr>
              <a:t>	Server’s verification time &amp; attacker’s guessing time both lower</a:t>
            </a:r>
          </a:p>
          <a:p>
            <a:pPr marL="457200" lvl="1" indent="0">
              <a:buNone/>
            </a:pPr>
            <a:r>
              <a:rPr lang="en-US" dirty="0" smtClean="0">
                <a:solidFill>
                  <a:srgbClr val="4F81BE"/>
                </a:solidFill>
              </a:rPr>
              <a:t>	How can you increase N without asking users to re-login?</a:t>
            </a:r>
            <a:endParaRPr lang="en-US" dirty="0">
              <a:solidFill>
                <a:srgbClr val="4F81BE"/>
              </a:solidFill>
            </a:endParaRPr>
          </a:p>
        </p:txBody>
      </p:sp>
    </p:spTree>
    <p:extLst>
      <p:ext uri="{BB962C8B-B14F-4D97-AF65-F5344CB8AC3E}">
        <p14:creationId xmlns:p14="http://schemas.microsoft.com/office/powerpoint/2010/main" val="3485160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Rainbow </a:t>
            </a:r>
            <a:r>
              <a:rPr lang="en-US" dirty="0" smtClean="0"/>
              <a:t>Tables</a:t>
            </a:r>
            <a:endParaRPr lang="en-US" dirty="0"/>
          </a:p>
        </p:txBody>
      </p:sp>
      <p:sp>
        <p:nvSpPr>
          <p:cNvPr id="3" name="Content Placeholder 2"/>
          <p:cNvSpPr>
            <a:spLocks noGrp="1"/>
          </p:cNvSpPr>
          <p:nvPr>
            <p:ph idx="1"/>
          </p:nvPr>
        </p:nvSpPr>
        <p:spPr/>
        <p:txBody>
          <a:bodyPr/>
          <a:lstStyle/>
          <a:p>
            <a:r>
              <a:rPr lang="en-US" dirty="0" smtClean="0"/>
              <a:t>Similar to a lookup table</a:t>
            </a:r>
            <a:endParaRPr lang="en-US" dirty="0"/>
          </a:p>
          <a:p>
            <a:r>
              <a:rPr lang="en-US" dirty="0" smtClean="0"/>
              <a:t>Attacker(s) can trade-off disk-space vs.</a:t>
            </a:r>
            <a:br>
              <a:rPr lang="en-US" dirty="0" smtClean="0"/>
            </a:br>
            <a:r>
              <a:rPr lang="en-US" dirty="0" smtClean="0"/>
              <a:t>CPU time</a:t>
            </a:r>
          </a:p>
          <a:p>
            <a:pPr lvl="1"/>
            <a:r>
              <a:rPr lang="en-US" sz="2400" dirty="0"/>
              <a:t>Recovered </a:t>
            </a:r>
            <a:r>
              <a:rPr lang="en-US" sz="2400" b="1" dirty="0"/>
              <a:t>90% </a:t>
            </a:r>
            <a:r>
              <a:rPr lang="en-US" sz="2400" dirty="0"/>
              <a:t>of</a:t>
            </a:r>
            <a:r>
              <a:rPr lang="en-US" sz="2400" b="1" dirty="0"/>
              <a:t> 6.5M </a:t>
            </a:r>
            <a:r>
              <a:rPr lang="en-US" sz="2400" dirty="0"/>
              <a:t>LinkedIn passwords in </a:t>
            </a:r>
            <a:r>
              <a:rPr lang="en-US" sz="2400" b="1" dirty="0"/>
              <a:t>6 days</a:t>
            </a:r>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52</a:t>
            </a:fld>
            <a:endParaRPr lang="en-US">
              <a:solidFill>
                <a:prstClr val="black">
                  <a:tint val="95000"/>
                </a:prst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547" y="3905250"/>
            <a:ext cx="6667500" cy="2571750"/>
          </a:xfrm>
          <a:prstGeom prst="rect">
            <a:avLst/>
          </a:prstGeom>
        </p:spPr>
      </p:pic>
    </p:spTree>
    <p:extLst>
      <p:ext uri="{BB962C8B-B14F-4D97-AF65-F5344CB8AC3E}">
        <p14:creationId xmlns:p14="http://schemas.microsoft.com/office/powerpoint/2010/main" val="340666467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Rainbow </a:t>
            </a:r>
            <a:r>
              <a:rPr lang="en-US" dirty="0" smtClean="0"/>
              <a:t>Table </a:t>
            </a:r>
            <a:r>
              <a:rPr lang="en-US" dirty="0"/>
              <a:t>D</a:t>
            </a:r>
            <a:r>
              <a:rPr lang="en-US" dirty="0" smtClean="0"/>
              <a:t>efense</a:t>
            </a:r>
            <a:endParaRPr lang="en-US" dirty="0"/>
          </a:p>
        </p:txBody>
      </p:sp>
      <p:sp>
        <p:nvSpPr>
          <p:cNvPr id="3" name="Content Placeholder 2"/>
          <p:cNvSpPr>
            <a:spLocks noGrp="1"/>
          </p:cNvSpPr>
          <p:nvPr>
            <p:ph idx="1"/>
          </p:nvPr>
        </p:nvSpPr>
        <p:spPr/>
        <p:txBody>
          <a:bodyPr/>
          <a:lstStyle/>
          <a:p>
            <a:r>
              <a:rPr lang="en-US" dirty="0" smtClean="0"/>
              <a:t>Good: salted hashes</a:t>
            </a:r>
          </a:p>
          <a:p>
            <a:pPr lvl="1"/>
            <a:r>
              <a:rPr lang="en-US" dirty="0" smtClean="0"/>
              <a:t>Store </a:t>
            </a:r>
            <a:r>
              <a:rPr lang="en-US" b="1" dirty="0" smtClean="0"/>
              <a:t>H(Password + user-specific salt)</a:t>
            </a:r>
          </a:p>
          <a:p>
            <a:r>
              <a:rPr lang="en-US" dirty="0" smtClean="0"/>
              <a:t>Better: slow hash functions</a:t>
            </a:r>
          </a:p>
          <a:p>
            <a:pPr lvl="1"/>
            <a:r>
              <a:rPr lang="en-US" dirty="0" err="1" smtClean="0"/>
              <a:t>Bcrypt</a:t>
            </a:r>
            <a:endParaRPr lang="en-US" dirty="0" smtClean="0"/>
          </a:p>
          <a:p>
            <a:pPr lvl="2"/>
            <a:r>
              <a:rPr lang="en-US" dirty="0" smtClean="0"/>
              <a:t>Based off expensive key-setup of Blowfish</a:t>
            </a:r>
          </a:p>
          <a:p>
            <a:pPr lvl="1"/>
            <a:r>
              <a:rPr lang="en-US" dirty="0" err="1" smtClean="0"/>
              <a:t>Scrypt</a:t>
            </a:r>
            <a:endParaRPr lang="en-US" dirty="0" smtClean="0"/>
          </a:p>
          <a:p>
            <a:pPr lvl="2"/>
            <a:r>
              <a:rPr lang="en-US" dirty="0" smtClean="0"/>
              <a:t>Requires large amounts of memory</a:t>
            </a:r>
          </a:p>
          <a:p>
            <a:pPr lvl="3"/>
            <a:r>
              <a:rPr lang="en-US" dirty="0" smtClean="0"/>
              <a:t>Though can be traded off for CPU time</a:t>
            </a:r>
          </a:p>
          <a:p>
            <a:pPr lvl="2"/>
            <a:r>
              <a:rPr lang="en-US" dirty="0" smtClean="0"/>
              <a:t>Cryptocurrencies have spurred ASIC implementations</a:t>
            </a:r>
          </a:p>
          <a:p>
            <a:pPr lvl="1"/>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53</a:t>
            </a:fld>
            <a:endParaRPr lang="en-US">
              <a:solidFill>
                <a:prstClr val="black">
                  <a:tint val="95000"/>
                </a:prstClr>
              </a:solidFill>
            </a:endParaRPr>
          </a:p>
        </p:txBody>
      </p:sp>
    </p:spTree>
    <p:extLst>
      <p:ext uri="{BB962C8B-B14F-4D97-AF65-F5344CB8AC3E}">
        <p14:creationId xmlns:p14="http://schemas.microsoft.com/office/powerpoint/2010/main" val="1550186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7200" y="1689100"/>
            <a:ext cx="5689600" cy="3479800"/>
          </a:xfrm>
          <a:prstGeom prst="rect">
            <a:avLst/>
          </a:prstGeom>
        </p:spPr>
      </p:pic>
    </p:spTree>
    <p:extLst>
      <p:ext uri="{BB962C8B-B14F-4D97-AF65-F5344CB8AC3E}">
        <p14:creationId xmlns:p14="http://schemas.microsoft.com/office/powerpoint/2010/main" val="217717998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Stealing Passwords from Other Sites</a:t>
            </a:r>
            <a:endParaRPr lang="en-US" dirty="0"/>
          </a:p>
        </p:txBody>
      </p:sp>
      <p:sp>
        <p:nvSpPr>
          <p:cNvPr id="3" name="Content Placeholder 2"/>
          <p:cNvSpPr>
            <a:spLocks noGrp="1"/>
          </p:cNvSpPr>
          <p:nvPr>
            <p:ph idx="1"/>
          </p:nvPr>
        </p:nvSpPr>
        <p:spPr>
          <a:xfrm>
            <a:off x="457200" y="1600201"/>
            <a:ext cx="8229600" cy="669682"/>
          </a:xfrm>
        </p:spPr>
        <p:txBody>
          <a:bodyPr/>
          <a:lstStyle/>
          <a:p>
            <a:r>
              <a:rPr lang="en-US" dirty="0" smtClean="0"/>
              <a:t>Passwords commonly re-used across sites</a:t>
            </a:r>
            <a:endParaRPr lang="en-US" dirty="0" smtClean="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55</a:t>
            </a:fld>
            <a:endParaRPr lang="en-US">
              <a:solidFill>
                <a:prstClr val="black">
                  <a:tint val="95000"/>
                </a:prst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971800"/>
            <a:ext cx="6349207" cy="3758730"/>
          </a:xfrm>
          <a:prstGeom prst="rect">
            <a:avLst/>
          </a:prstGeom>
        </p:spPr>
      </p:pic>
    </p:spTree>
    <p:extLst>
      <p:ext uri="{BB962C8B-B14F-4D97-AF65-F5344CB8AC3E}">
        <p14:creationId xmlns:p14="http://schemas.microsoft.com/office/powerpoint/2010/main" val="39987566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64235"/>
            <a:ext cx="8229600" cy="1143000"/>
          </a:xfrm>
        </p:spPr>
        <p:txBody>
          <a:bodyPr/>
          <a:lstStyle/>
          <a:p>
            <a:r>
              <a:rPr lang="en-US" dirty="0" smtClean="0"/>
              <a:t>Password Management</a:t>
            </a:r>
            <a:endParaRPr lang="en-US" dirty="0"/>
          </a:p>
        </p:txBody>
      </p:sp>
    </p:spTree>
    <p:extLst>
      <p:ext uri="{BB962C8B-B14F-4D97-AF65-F5344CB8AC3E}">
        <p14:creationId xmlns:p14="http://schemas.microsoft.com/office/powerpoint/2010/main" val="190266424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Recovery</a:t>
            </a:r>
            <a:endParaRPr lang="en-US" dirty="0"/>
          </a:p>
        </p:txBody>
      </p:sp>
      <p:sp>
        <p:nvSpPr>
          <p:cNvPr id="3" name="Content Placeholder 2"/>
          <p:cNvSpPr>
            <a:spLocks noGrp="1"/>
          </p:cNvSpPr>
          <p:nvPr>
            <p:ph idx="1"/>
          </p:nvPr>
        </p:nvSpPr>
        <p:spPr/>
        <p:txBody>
          <a:bodyPr/>
          <a:lstStyle/>
          <a:p>
            <a:r>
              <a:rPr lang="en-US" dirty="0" smtClean="0"/>
              <a:t>Sometimes users forget passwords</a:t>
            </a:r>
          </a:p>
          <a:p>
            <a:pPr lvl="1"/>
            <a:r>
              <a:rPr lang="en-US" dirty="0" smtClean="0"/>
              <a:t>Or are locked out!</a:t>
            </a:r>
          </a:p>
          <a:p>
            <a:r>
              <a:rPr lang="en-US" dirty="0" smtClean="0"/>
              <a:t>Reset vs. Recovery</a:t>
            </a:r>
          </a:p>
          <a:p>
            <a:r>
              <a:rPr lang="en-US" dirty="0" smtClean="0"/>
              <a:t>Have to authenticate – but how?</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57</a:t>
            </a:fld>
            <a:endParaRPr lang="en-US">
              <a:solidFill>
                <a:prstClr val="black">
                  <a:tint val="95000"/>
                </a:prstClr>
              </a:solidFill>
            </a:endParaRPr>
          </a:p>
        </p:txBody>
      </p:sp>
    </p:spTree>
    <p:extLst>
      <p:ext uri="{BB962C8B-B14F-4D97-AF65-F5344CB8AC3E}">
        <p14:creationId xmlns:p14="http://schemas.microsoft.com/office/powerpoint/2010/main" val="40769943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Clever </a:t>
            </a:r>
            <a:r>
              <a:rPr lang="en-US" dirty="0" smtClean="0"/>
              <a:t>password recovery procedures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Always email-notify user</a:t>
            </a:r>
          </a:p>
          <a:p>
            <a:endParaRPr lang="en-US" dirty="0"/>
          </a:p>
          <a:p>
            <a:r>
              <a:rPr lang="en-US" dirty="0" smtClean="0"/>
              <a:t>After successful recovery, lock user out for a </a:t>
            </a:r>
            <a:r>
              <a:rPr lang="en-US" dirty="0" smtClean="0"/>
              <a:t>while. Real </a:t>
            </a:r>
            <a:r>
              <a:rPr lang="en-US" dirty="0" smtClean="0"/>
              <a:t>user may log in and notice!</a:t>
            </a:r>
          </a:p>
          <a:p>
            <a:endParaRPr lang="en-US" dirty="0"/>
          </a:p>
          <a:p>
            <a:r>
              <a:rPr lang="en-US" dirty="0" smtClean="0"/>
              <a:t>If conflict, escalate</a:t>
            </a:r>
            <a:endParaRPr lang="en-US" dirty="0"/>
          </a:p>
        </p:txBody>
      </p:sp>
    </p:spTree>
    <p:extLst>
      <p:ext uri="{BB962C8B-B14F-4D97-AF65-F5344CB8AC3E}">
        <p14:creationId xmlns:p14="http://schemas.microsoft.com/office/powerpoint/2010/main" val="664000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Managers</a:t>
            </a:r>
            <a:endParaRPr lang="en-US" dirty="0"/>
          </a:p>
        </p:txBody>
      </p:sp>
      <p:sp>
        <p:nvSpPr>
          <p:cNvPr id="3" name="Content Placeholder 2"/>
          <p:cNvSpPr>
            <a:spLocks noGrp="1"/>
          </p:cNvSpPr>
          <p:nvPr>
            <p:ph idx="1"/>
          </p:nvPr>
        </p:nvSpPr>
        <p:spPr/>
        <p:txBody>
          <a:bodyPr/>
          <a:lstStyle/>
          <a:p>
            <a:r>
              <a:rPr lang="en-US" dirty="0" smtClean="0"/>
              <a:t>Store passwords</a:t>
            </a:r>
          </a:p>
          <a:p>
            <a:pPr lvl="1"/>
            <a:r>
              <a:rPr lang="en-US" dirty="0" smtClean="0"/>
              <a:t>Generally encrypted under master password</a:t>
            </a:r>
          </a:p>
          <a:p>
            <a:r>
              <a:rPr lang="en-US" dirty="0"/>
              <a:t>Generate </a:t>
            </a:r>
            <a:r>
              <a:rPr lang="en-US" dirty="0" smtClean="0"/>
              <a:t>passwords</a:t>
            </a:r>
          </a:p>
          <a:p>
            <a:pPr lvl="1"/>
            <a:r>
              <a:rPr lang="en-US" dirty="0" smtClean="0"/>
              <a:t>Allows easier unique passwords per site</a:t>
            </a:r>
            <a:endParaRPr lang="en-US" dirty="0"/>
          </a:p>
          <a:p>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59</a:t>
            </a:fld>
            <a:endParaRPr lang="en-US">
              <a:solidFill>
                <a:prstClr val="black">
                  <a:tint val="95000"/>
                </a:prstClr>
              </a:solidFill>
            </a:endParaRPr>
          </a:p>
        </p:txBody>
      </p:sp>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3998" y="4625201"/>
            <a:ext cx="1981013" cy="131839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5599" y="4625201"/>
            <a:ext cx="1318399" cy="13183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2600" y="4674800"/>
            <a:ext cx="1219199" cy="1219199"/>
          </a:xfrm>
          <a:prstGeom prst="rect">
            <a:avLst/>
          </a:prstGeom>
        </p:spPr>
      </p:pic>
    </p:spTree>
    <p:extLst>
      <p:ext uri="{BB962C8B-B14F-4D97-AF65-F5344CB8AC3E}">
        <p14:creationId xmlns:p14="http://schemas.microsoft.com/office/powerpoint/2010/main" val="25207501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You Have</a:t>
            </a:r>
            <a:endParaRPr lang="en-US" dirty="0"/>
          </a:p>
        </p:txBody>
      </p:sp>
      <p:sp>
        <p:nvSpPr>
          <p:cNvPr id="3" name="Content Placeholder 2"/>
          <p:cNvSpPr>
            <a:spLocks noGrp="1"/>
          </p:cNvSpPr>
          <p:nvPr>
            <p:ph idx="1"/>
          </p:nvPr>
        </p:nvSpPr>
        <p:spPr/>
        <p:txBody>
          <a:bodyPr/>
          <a:lstStyle/>
          <a:p>
            <a:r>
              <a:rPr lang="en-US" dirty="0" smtClean="0"/>
              <a:t>Physical (hardware) token</a:t>
            </a:r>
          </a:p>
          <a:p>
            <a:pPr lvl="1"/>
            <a:r>
              <a:rPr lang="en-US" dirty="0" smtClean="0"/>
              <a:t>RSA token</a:t>
            </a:r>
          </a:p>
          <a:p>
            <a:pPr lvl="1"/>
            <a:r>
              <a:rPr lang="en-US" dirty="0" err="1" smtClean="0"/>
              <a:t>Yubikey</a:t>
            </a:r>
            <a:endParaRPr lang="en-US" dirty="0" smtClean="0"/>
          </a:p>
          <a:p>
            <a:pPr lvl="1"/>
            <a:r>
              <a:rPr lang="en-US" dirty="0" smtClean="0"/>
              <a:t>Smartphone?</a:t>
            </a:r>
          </a:p>
          <a:p>
            <a:pPr marL="457200" lvl="1" indent="0">
              <a:buNone/>
            </a:pPr>
            <a:endParaRPr lang="en-US" dirty="0" smtClean="0"/>
          </a:p>
          <a:p>
            <a:r>
              <a:rPr lang="en-US" dirty="0" smtClean="0"/>
              <a:t>Common Protocols</a:t>
            </a:r>
          </a:p>
          <a:p>
            <a:pPr lvl="1"/>
            <a:r>
              <a:rPr lang="en-US" dirty="0"/>
              <a:t>HOTP</a:t>
            </a:r>
            <a:r>
              <a:rPr lang="en-US" dirty="0" smtClean="0"/>
              <a:t>:  (</a:t>
            </a:r>
            <a:r>
              <a:rPr lang="en-US" dirty="0" smtClean="0">
                <a:latin typeface="Consolas" panose="020B0609020204030204" pitchFamily="49" charset="0"/>
                <a:cs typeface="Consolas" panose="020B0609020204030204" pitchFamily="49" charset="0"/>
              </a:rPr>
              <a:t>HMAC(K,C) &amp; 0x7FFFFFFF) mod 10</a:t>
            </a:r>
            <a:r>
              <a:rPr lang="en-US" baseline="30000" dirty="0" smtClean="0">
                <a:latin typeface="Consolas" panose="020B0609020204030204" pitchFamily="49" charset="0"/>
                <a:cs typeface="Consolas" panose="020B0609020204030204" pitchFamily="49" charset="0"/>
              </a:rPr>
              <a:t>d</a:t>
            </a:r>
          </a:p>
          <a:p>
            <a:pPr lvl="1"/>
            <a:r>
              <a:rPr lang="en-US" dirty="0" smtClean="0"/>
              <a:t>TOTP: HOTP, where</a:t>
            </a:r>
            <a:r>
              <a:rPr lang="en-US" dirty="0" smtClean="0">
                <a:latin typeface="Consolas" panose="020B0609020204030204" pitchFamily="49" charset="0"/>
                <a:cs typeface="Consolas" panose="020B0609020204030204" pitchFamily="49" charset="0"/>
              </a:rPr>
              <a:t> C = (now - T</a:t>
            </a:r>
            <a:r>
              <a:rPr lang="en-US" baseline="-25000" dirty="0" smtClean="0">
                <a:latin typeface="Consolas" panose="020B0609020204030204" pitchFamily="49" charset="0"/>
                <a:cs typeface="Consolas" panose="020B0609020204030204" pitchFamily="49" charset="0"/>
              </a:rPr>
              <a:t>0</a:t>
            </a:r>
            <a:r>
              <a:rPr lang="en-US" dirty="0" smtClean="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a:t>
            </a:r>
            <a:r>
              <a:rPr lang="en-US" dirty="0" err="1" smtClean="0">
                <a:latin typeface="Consolas" panose="020B0609020204030204" pitchFamily="49" charset="0"/>
                <a:cs typeface="Consolas" panose="020B0609020204030204" pitchFamily="49" charset="0"/>
              </a:rPr>
              <a:t>T</a:t>
            </a:r>
            <a:r>
              <a:rPr lang="en-US" baseline="-25000" dirty="0" err="1" smtClean="0">
                <a:latin typeface="Consolas" panose="020B0609020204030204" pitchFamily="49" charset="0"/>
                <a:cs typeface="Consolas" panose="020B0609020204030204" pitchFamily="49" charset="0"/>
              </a:rPr>
              <a:t>step</a:t>
            </a:r>
            <a:endParaRPr lang="en-US"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6</a:t>
            </a:fld>
            <a:endParaRPr lang="en-US">
              <a:solidFill>
                <a:prstClr val="black">
                  <a:tint val="95000"/>
                </a:prstClr>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7061" y="1876913"/>
            <a:ext cx="1752600" cy="9674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0219" y="2984243"/>
            <a:ext cx="1678800" cy="111640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9095" y="3059470"/>
            <a:ext cx="874705" cy="87470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83132" y="3069055"/>
            <a:ext cx="809944" cy="80994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9611" y="1968897"/>
            <a:ext cx="783465" cy="783465"/>
          </a:xfrm>
          <a:prstGeom prst="rect">
            <a:avLst/>
          </a:prstGeom>
        </p:spPr>
      </p:pic>
    </p:spTree>
    <p:extLst>
      <p:ext uri="{BB962C8B-B14F-4D97-AF65-F5344CB8AC3E}">
        <p14:creationId xmlns:p14="http://schemas.microsoft.com/office/powerpoint/2010/main" val="217934207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with Password Managers</a:t>
            </a:r>
            <a:endParaRPr lang="en-US" dirty="0"/>
          </a:p>
        </p:txBody>
      </p:sp>
      <p:sp>
        <p:nvSpPr>
          <p:cNvPr id="3" name="Content Placeholder 2"/>
          <p:cNvSpPr>
            <a:spLocks noGrp="1"/>
          </p:cNvSpPr>
          <p:nvPr>
            <p:ph idx="1"/>
          </p:nvPr>
        </p:nvSpPr>
        <p:spPr/>
        <p:txBody>
          <a:bodyPr/>
          <a:lstStyle/>
          <a:p>
            <a:r>
              <a:rPr lang="en-US" dirty="0" smtClean="0"/>
              <a:t>Encryption</a:t>
            </a:r>
          </a:p>
          <a:p>
            <a:r>
              <a:rPr lang="en-US" dirty="0" smtClean="0"/>
              <a:t>Synchronization</a:t>
            </a:r>
          </a:p>
          <a:p>
            <a:r>
              <a:rPr lang="en-US" dirty="0" smtClean="0"/>
              <a:t>Web authentication</a:t>
            </a:r>
          </a:p>
          <a:p>
            <a:r>
              <a:rPr lang="en-US" dirty="0" smtClean="0"/>
              <a:t>External hardware</a:t>
            </a:r>
            <a:endParaRPr lang="en-US" dirty="0"/>
          </a:p>
        </p:txBody>
      </p:sp>
    </p:spTree>
    <p:extLst>
      <p:ext uri="{BB962C8B-B14F-4D97-AF65-F5344CB8AC3E}">
        <p14:creationId xmlns:p14="http://schemas.microsoft.com/office/powerpoint/2010/main" val="1961856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Possibilities</a:t>
            </a:r>
            <a:endParaRPr lang="en-US" dirty="0"/>
          </a:p>
        </p:txBody>
      </p:sp>
      <p:sp>
        <p:nvSpPr>
          <p:cNvPr id="3" name="Content Placeholder 2"/>
          <p:cNvSpPr>
            <a:spLocks noGrp="1"/>
          </p:cNvSpPr>
          <p:nvPr>
            <p:ph idx="1"/>
          </p:nvPr>
        </p:nvSpPr>
        <p:spPr/>
        <p:txBody>
          <a:bodyPr/>
          <a:lstStyle/>
          <a:p>
            <a:r>
              <a:rPr lang="en-US" dirty="0" smtClean="0"/>
              <a:t>File on computer</a:t>
            </a:r>
          </a:p>
          <a:p>
            <a:r>
              <a:rPr lang="en-US" dirty="0" smtClean="0"/>
              <a:t>USB drive</a:t>
            </a:r>
          </a:p>
          <a:p>
            <a:r>
              <a:rPr lang="en-US" dirty="0" smtClean="0"/>
              <a:t>Cloud storage</a:t>
            </a:r>
          </a:p>
          <a:p>
            <a:r>
              <a:rPr lang="en-US" dirty="0" smtClean="0"/>
              <a:t>Piece of paper</a:t>
            </a:r>
          </a:p>
          <a:p>
            <a:r>
              <a:rPr lang="en-US" dirty="0" smtClean="0"/>
              <a:t>Dedicated password storage app</a:t>
            </a:r>
            <a:endParaRPr lang="en-US" dirty="0"/>
          </a:p>
        </p:txBody>
      </p:sp>
    </p:spTree>
    <p:extLst>
      <p:ext uri="{BB962C8B-B14F-4D97-AF65-F5344CB8AC3E}">
        <p14:creationId xmlns:p14="http://schemas.microsoft.com/office/powerpoint/2010/main" val="6645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Network-Based </a:t>
            </a:r>
            <a:r>
              <a:rPr lang="en-US" dirty="0"/>
              <a:t>A</a:t>
            </a:r>
            <a:r>
              <a:rPr lang="en-US" dirty="0" smtClean="0"/>
              <a:t>uthentication</a:t>
            </a:r>
            <a:endParaRPr lang="en-US" dirty="0"/>
          </a:p>
        </p:txBody>
      </p:sp>
      <p:sp>
        <p:nvSpPr>
          <p:cNvPr id="3" name="Content Placeholder 2"/>
          <p:cNvSpPr>
            <a:spLocks noGrp="1"/>
          </p:cNvSpPr>
          <p:nvPr>
            <p:ph idx="1"/>
          </p:nvPr>
        </p:nvSpPr>
        <p:spPr/>
        <p:txBody>
          <a:bodyPr/>
          <a:lstStyle/>
          <a:p>
            <a:r>
              <a:rPr lang="en-US" dirty="0" smtClean="0"/>
              <a:t>User sends password</a:t>
            </a:r>
          </a:p>
          <a:p>
            <a:pPr lvl="1"/>
            <a:r>
              <a:rPr lang="en-US" dirty="0" smtClean="0"/>
              <a:t>Hopefully over encrypted channel (TLS/SSH)</a:t>
            </a:r>
          </a:p>
          <a:p>
            <a:r>
              <a:rPr lang="en-US" dirty="0" smtClean="0"/>
              <a:t>Challenge-based authentication</a:t>
            </a:r>
          </a:p>
          <a:p>
            <a:pPr lvl="1"/>
            <a:r>
              <a:rPr lang="en-US" dirty="0" smtClean="0"/>
              <a:t>Server sends challenge (nonce)</a:t>
            </a:r>
          </a:p>
          <a:p>
            <a:pPr lvl="1"/>
            <a:r>
              <a:rPr lang="en-US" dirty="0" smtClean="0"/>
              <a:t>User sends response (H(password, nonce))</a:t>
            </a:r>
          </a:p>
          <a:p>
            <a:r>
              <a:rPr lang="en-US" dirty="0" smtClean="0"/>
              <a:t>Kerberos</a:t>
            </a:r>
          </a:p>
          <a:p>
            <a:endParaRPr lang="en-US" dirty="0" smtClean="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62</a:t>
            </a:fld>
            <a:endParaRPr lang="en-US">
              <a:solidFill>
                <a:prstClr val="black">
                  <a:tint val="95000"/>
                </a:prst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4419599"/>
            <a:ext cx="3106654" cy="2448939"/>
          </a:xfrm>
          <a:prstGeom prst="rect">
            <a:avLst/>
          </a:prstGeom>
        </p:spPr>
      </p:pic>
    </p:spTree>
    <p:extLst>
      <p:ext uri="{BB962C8B-B14F-4D97-AF65-F5344CB8AC3E}">
        <p14:creationId xmlns:p14="http://schemas.microsoft.com/office/powerpoint/2010/main" val="4398742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2857500"/>
            <a:ext cx="8858250" cy="1143000"/>
          </a:xfrm>
        </p:spPr>
        <p:txBody>
          <a:bodyPr>
            <a:normAutofit fontScale="90000"/>
          </a:bodyPr>
          <a:lstStyle/>
          <a:p>
            <a:r>
              <a:rPr lang="en-US" dirty="0" smtClean="0"/>
              <a:t>Conventional password wisdom is often wrong</a:t>
            </a:r>
            <a:endParaRPr lang="en-US" dirty="0"/>
          </a:p>
        </p:txBody>
      </p:sp>
    </p:spTree>
    <p:extLst>
      <p:ext uri="{BB962C8B-B14F-4D97-AF65-F5344CB8AC3E}">
        <p14:creationId xmlns:p14="http://schemas.microsoft.com/office/powerpoint/2010/main" val="2752764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400050" y="228600"/>
            <a:ext cx="4286250" cy="639762"/>
          </a:xfrm>
        </p:spPr>
        <p:txBody>
          <a:bodyPr>
            <a:noAutofit/>
          </a:bodyPr>
          <a:lstStyle/>
          <a:p>
            <a:r>
              <a:rPr lang="en-US" sz="2800" dirty="0" smtClean="0"/>
              <a:t>Traditional wisdom/myths</a:t>
            </a:r>
            <a:endParaRPr lang="en-US" sz="2800" dirty="0"/>
          </a:p>
        </p:txBody>
      </p:sp>
      <p:sp>
        <p:nvSpPr>
          <p:cNvPr id="7" name="Content Placeholder 6"/>
          <p:cNvSpPr>
            <a:spLocks noGrp="1"/>
          </p:cNvSpPr>
          <p:nvPr>
            <p:ph sz="half" idx="2"/>
          </p:nvPr>
        </p:nvSpPr>
        <p:spPr>
          <a:xfrm>
            <a:off x="400050" y="1001712"/>
            <a:ext cx="4040188" cy="3951288"/>
          </a:xfrm>
        </p:spPr>
        <p:txBody>
          <a:bodyPr/>
          <a:lstStyle/>
          <a:p>
            <a:pPr>
              <a:buClr>
                <a:schemeClr val="bg1">
                  <a:lumMod val="65000"/>
                </a:schemeClr>
              </a:buClr>
            </a:pPr>
            <a:r>
              <a:rPr lang="en-US" dirty="0" smtClean="0"/>
              <a:t>Passwords are dying</a:t>
            </a:r>
          </a:p>
          <a:p>
            <a:pPr>
              <a:buClr>
                <a:schemeClr val="bg1">
                  <a:lumMod val="65000"/>
                </a:schemeClr>
              </a:buClr>
            </a:pPr>
            <a:endParaRPr lang="en-US" dirty="0"/>
          </a:p>
          <a:p>
            <a:pPr>
              <a:buClr>
                <a:schemeClr val="bg1">
                  <a:lumMod val="65000"/>
                </a:schemeClr>
              </a:buClr>
            </a:pPr>
            <a:r>
              <a:rPr lang="en-US" dirty="0" smtClean="0"/>
              <a:t>Vital to have long and complex passwords</a:t>
            </a:r>
          </a:p>
          <a:p>
            <a:pPr>
              <a:buClr>
                <a:schemeClr val="bg1">
                  <a:lumMod val="65000"/>
                </a:schemeClr>
              </a:buClr>
            </a:pPr>
            <a:endParaRPr lang="en-US" dirty="0"/>
          </a:p>
          <a:p>
            <a:pPr>
              <a:buClr>
                <a:schemeClr val="bg1">
                  <a:lumMod val="65000"/>
                </a:schemeClr>
              </a:buClr>
            </a:pPr>
            <a:r>
              <a:rPr lang="en-US" dirty="0" smtClean="0"/>
              <a:t>Focus on offline attacks</a:t>
            </a:r>
          </a:p>
          <a:p>
            <a:pPr>
              <a:buClr>
                <a:schemeClr val="bg1">
                  <a:lumMod val="65000"/>
                </a:schemeClr>
              </a:buClr>
            </a:pPr>
            <a:endParaRPr lang="en-US" dirty="0"/>
          </a:p>
          <a:p>
            <a:pPr>
              <a:buClr>
                <a:schemeClr val="bg1">
                  <a:lumMod val="65000"/>
                </a:schemeClr>
              </a:buClr>
            </a:pPr>
            <a:r>
              <a:rPr lang="en-US" dirty="0" smtClean="0"/>
              <a:t>All hope lost if password guessed</a:t>
            </a:r>
            <a:endParaRPr lang="en-US" dirty="0"/>
          </a:p>
        </p:txBody>
      </p:sp>
      <p:sp>
        <p:nvSpPr>
          <p:cNvPr id="8" name="Text Placeholder 7"/>
          <p:cNvSpPr>
            <a:spLocks noGrp="1"/>
          </p:cNvSpPr>
          <p:nvPr>
            <p:ph type="body" sz="quarter" idx="3"/>
          </p:nvPr>
        </p:nvSpPr>
        <p:spPr>
          <a:xfrm>
            <a:off x="4587876" y="228600"/>
            <a:ext cx="4041775" cy="639762"/>
          </a:xfrm>
        </p:spPr>
        <p:txBody>
          <a:bodyPr>
            <a:normAutofit/>
          </a:bodyPr>
          <a:lstStyle/>
          <a:p>
            <a:r>
              <a:rPr lang="en-US" sz="2800" dirty="0" smtClean="0"/>
              <a:t>Emerging consensus</a:t>
            </a:r>
            <a:endParaRPr lang="en-US" sz="2800" dirty="0"/>
          </a:p>
        </p:txBody>
      </p:sp>
      <p:sp>
        <p:nvSpPr>
          <p:cNvPr id="9" name="Content Placeholder 8"/>
          <p:cNvSpPr>
            <a:spLocks noGrp="1"/>
          </p:cNvSpPr>
          <p:nvPr>
            <p:ph sz="quarter" idx="4"/>
          </p:nvPr>
        </p:nvSpPr>
        <p:spPr>
          <a:xfrm>
            <a:off x="4587876" y="1001712"/>
            <a:ext cx="4384674" cy="3951288"/>
          </a:xfrm>
        </p:spPr>
        <p:txBody>
          <a:bodyPr>
            <a:normAutofit lnSpcReduction="10000"/>
          </a:bodyPr>
          <a:lstStyle/>
          <a:p>
            <a:pPr>
              <a:buClr>
                <a:schemeClr val="bg1">
                  <a:lumMod val="65000"/>
                </a:schemeClr>
              </a:buClr>
            </a:pPr>
            <a:r>
              <a:rPr lang="en-US" dirty="0" smtClean="0"/>
              <a:t>Replacements have worse problems</a:t>
            </a:r>
          </a:p>
          <a:p>
            <a:pPr>
              <a:buClr>
                <a:schemeClr val="bg1">
                  <a:lumMod val="65000"/>
                </a:schemeClr>
              </a:buClr>
            </a:pPr>
            <a:endParaRPr lang="en-US" dirty="0"/>
          </a:p>
          <a:p>
            <a:pPr>
              <a:buClr>
                <a:schemeClr val="bg1">
                  <a:lumMod val="65000"/>
                </a:schemeClr>
              </a:buClr>
            </a:pPr>
            <a:r>
              <a:rPr lang="en-US" dirty="0" smtClean="0"/>
              <a:t>Beyond a point, doesn’t improve security that much</a:t>
            </a:r>
          </a:p>
          <a:p>
            <a:pPr marL="0" indent="0">
              <a:buClr>
                <a:schemeClr val="bg1">
                  <a:lumMod val="65000"/>
                </a:schemeClr>
              </a:buClr>
              <a:buNone/>
            </a:pPr>
            <a:endParaRPr lang="en-US" dirty="0" smtClean="0"/>
          </a:p>
          <a:p>
            <a:pPr>
              <a:buClr>
                <a:schemeClr val="bg1">
                  <a:lumMod val="65000"/>
                </a:schemeClr>
              </a:buClr>
            </a:pPr>
            <a:r>
              <a:rPr lang="en-US" dirty="0" smtClean="0"/>
              <a:t>Focus on online attacks</a:t>
            </a:r>
          </a:p>
          <a:p>
            <a:pPr>
              <a:buClr>
                <a:schemeClr val="bg1">
                  <a:lumMod val="65000"/>
                </a:schemeClr>
              </a:buClr>
            </a:pPr>
            <a:endParaRPr lang="en-US" dirty="0"/>
          </a:p>
          <a:p>
            <a:pPr>
              <a:buClr>
                <a:schemeClr val="bg1">
                  <a:lumMod val="65000"/>
                </a:schemeClr>
              </a:buClr>
            </a:pPr>
            <a:r>
              <a:rPr lang="en-US" dirty="0" smtClean="0"/>
              <a:t>Password is one of many factors</a:t>
            </a:r>
            <a:endParaRPr lang="en-US" dirty="0"/>
          </a:p>
        </p:txBody>
      </p:sp>
    </p:spTree>
    <p:extLst>
      <p:ext uri="{BB962C8B-B14F-4D97-AF65-F5344CB8AC3E}">
        <p14:creationId xmlns:p14="http://schemas.microsoft.com/office/powerpoint/2010/main" val="4078234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457200" y="2857500"/>
            <a:ext cx="8229600" cy="1143000"/>
          </a:xfrm>
        </p:spPr>
        <p:txBody>
          <a:bodyPr>
            <a:noAutofit/>
          </a:bodyPr>
          <a:lstStyle/>
          <a:p>
            <a:r>
              <a:rPr lang="en-US" sz="4800" dirty="0" smtClean="0"/>
              <a:t>Broad defense: </a:t>
            </a:r>
            <a:br>
              <a:rPr lang="en-US" sz="4800" dirty="0" smtClean="0"/>
            </a:br>
            <a:r>
              <a:rPr lang="en-US" sz="4800" dirty="0"/>
              <a:t>	</a:t>
            </a:r>
            <a:r>
              <a:rPr lang="en-US" sz="4800" dirty="0" smtClean="0"/>
              <a:t>don’t rely on passwords as </a:t>
            </a:r>
            <a:br>
              <a:rPr lang="en-US" sz="4800" dirty="0" smtClean="0"/>
            </a:br>
            <a:r>
              <a:rPr lang="en-US" sz="4800" dirty="0"/>
              <a:t>	</a:t>
            </a:r>
            <a:r>
              <a:rPr lang="en-US" sz="4800" dirty="0" smtClean="0"/>
              <a:t>sole authentication mechanism</a:t>
            </a:r>
            <a:endParaRPr lang="en-US" sz="4800" dirty="0"/>
          </a:p>
        </p:txBody>
      </p:sp>
    </p:spTree>
    <p:extLst>
      <p:ext uri="{BB962C8B-B14F-4D97-AF65-F5344CB8AC3E}">
        <p14:creationId xmlns:p14="http://schemas.microsoft.com/office/powerpoint/2010/main" val="816043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Multi-factor authentication</a:t>
            </a:r>
            <a:endParaRPr lang="en-US" dirty="0"/>
          </a:p>
        </p:txBody>
      </p:sp>
      <p:sp>
        <p:nvSpPr>
          <p:cNvPr id="3" name="Content Placeholder 2"/>
          <p:cNvSpPr>
            <a:spLocks noGrp="1"/>
          </p:cNvSpPr>
          <p:nvPr>
            <p:ph idx="1"/>
          </p:nvPr>
        </p:nvSpPr>
        <p:spPr/>
        <p:txBody>
          <a:bodyPr/>
          <a:lstStyle/>
          <a:p>
            <a:r>
              <a:rPr lang="en-US" dirty="0" smtClean="0"/>
              <a:t>Something you know, something you have, something you are</a:t>
            </a:r>
          </a:p>
          <a:p>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66</a:t>
            </a:fld>
            <a:endParaRPr lang="en-US">
              <a:solidFill>
                <a:prstClr val="black">
                  <a:tint val="95000"/>
                </a:prstClr>
              </a:solidFill>
            </a:endParaRPr>
          </a:p>
        </p:txBody>
      </p:sp>
    </p:spTree>
    <p:extLst>
      <p:ext uri="{BB962C8B-B14F-4D97-AF65-F5344CB8AC3E}">
        <p14:creationId xmlns:p14="http://schemas.microsoft.com/office/powerpoint/2010/main" val="30559176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Machine Learning in Authentication</a:t>
            </a:r>
            <a:endParaRPr lang="en-US" dirty="0"/>
          </a:p>
        </p:txBody>
      </p:sp>
      <p:sp>
        <p:nvSpPr>
          <p:cNvPr id="3" name="Content Placeholder 2"/>
          <p:cNvSpPr>
            <a:spLocks noGrp="1"/>
          </p:cNvSpPr>
          <p:nvPr>
            <p:ph idx="1"/>
          </p:nvPr>
        </p:nvSpPr>
        <p:spPr>
          <a:xfrm>
            <a:off x="457200" y="1600202"/>
            <a:ext cx="8229600" cy="4876799"/>
          </a:xfrm>
        </p:spPr>
        <p:txBody>
          <a:bodyPr>
            <a:normAutofit lnSpcReduction="10000"/>
          </a:bodyPr>
          <a:lstStyle/>
          <a:p>
            <a:pPr marL="0" indent="0">
              <a:buNone/>
            </a:pPr>
            <a:r>
              <a:rPr lang="en-US" sz="2800" dirty="0" smtClean="0"/>
              <a:t>Inspiration:</a:t>
            </a:r>
          </a:p>
          <a:p>
            <a:pPr marL="0" indent="0">
              <a:buNone/>
            </a:pPr>
            <a:r>
              <a:rPr lang="en-US" sz="2800" dirty="0"/>
              <a:t>	</a:t>
            </a:r>
            <a:r>
              <a:rPr lang="en-US" sz="2800" dirty="0" smtClean="0"/>
              <a:t>Credit card system ineffective at secrecy</a:t>
            </a:r>
          </a:p>
          <a:p>
            <a:pPr marL="0" indent="0">
              <a:buNone/>
            </a:pPr>
            <a:r>
              <a:rPr lang="en-US" sz="2800" dirty="0"/>
              <a:t>	Y</a:t>
            </a:r>
            <a:r>
              <a:rPr lang="en-US" sz="2800" dirty="0" smtClean="0"/>
              <a:t>et fraud is acceptably low</a:t>
            </a:r>
          </a:p>
          <a:p>
            <a:pPr marL="0" indent="0">
              <a:buNone/>
            </a:pPr>
            <a:endParaRPr lang="en-US" sz="2800" dirty="0"/>
          </a:p>
          <a:p>
            <a:pPr marL="0" indent="0">
              <a:buNone/>
            </a:pPr>
            <a:r>
              <a:rPr lang="en-US" sz="2800" dirty="0" smtClean="0"/>
              <a:t>Credit card no. / password is one of many signals</a:t>
            </a:r>
          </a:p>
          <a:p>
            <a:pPr marL="0" indent="0">
              <a:buNone/>
            </a:pPr>
            <a:r>
              <a:rPr lang="en-US" sz="2800" dirty="0" smtClean="0"/>
              <a:t>Use machine learning to detect anomalous use</a:t>
            </a:r>
          </a:p>
          <a:p>
            <a:pPr marL="0" indent="0">
              <a:buNone/>
            </a:pPr>
            <a:endParaRPr lang="en-US" sz="2800" dirty="0"/>
          </a:p>
          <a:p>
            <a:pPr marL="0" indent="0">
              <a:buNone/>
            </a:pPr>
            <a:r>
              <a:rPr lang="en-US" sz="2800" dirty="0" smtClean="0"/>
              <a:t>Example from Google:</a:t>
            </a:r>
          </a:p>
          <a:p>
            <a:pPr marL="0" indent="0">
              <a:buNone/>
            </a:pPr>
            <a:r>
              <a:rPr lang="en-US" sz="2800" dirty="0" smtClean="0"/>
              <a:t>	120 </a:t>
            </a:r>
            <a:r>
              <a:rPr lang="en-US" sz="2800" dirty="0"/>
              <a:t>variables</a:t>
            </a:r>
          </a:p>
          <a:p>
            <a:pPr marL="0" indent="0">
              <a:buNone/>
            </a:pPr>
            <a:r>
              <a:rPr lang="en-US" sz="2800" dirty="0" smtClean="0"/>
              <a:t>	300x </a:t>
            </a:r>
            <a:r>
              <a:rPr lang="en-US" sz="2800" dirty="0"/>
              <a:t>fraud reduction compared to passwords alone</a:t>
            </a:r>
          </a:p>
          <a:p>
            <a:pPr marL="0" indent="0">
              <a:buNone/>
            </a:pPr>
            <a:endParaRPr lang="en-US" sz="2800" dirty="0"/>
          </a:p>
        </p:txBody>
      </p:sp>
    </p:spTree>
    <p:extLst>
      <p:ext uri="{BB962C8B-B14F-4D97-AF65-F5344CB8AC3E}">
        <p14:creationId xmlns:p14="http://schemas.microsoft.com/office/powerpoint/2010/main" val="6274084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 </a:t>
            </a:r>
            <a:r>
              <a:rPr lang="en-US" dirty="0" smtClean="0"/>
              <a:t>implicit signals, </a:t>
            </a:r>
            <a:r>
              <a:rPr lang="en-US" dirty="0" smtClean="0"/>
              <a:t/>
            </a:r>
            <a:br>
              <a:rPr lang="en-US" dirty="0" smtClean="0"/>
            </a:br>
            <a:r>
              <a:rPr lang="en-US" dirty="0" smtClean="0"/>
              <a:t>fall </a:t>
            </a:r>
            <a:r>
              <a:rPr lang="en-US" dirty="0" smtClean="0"/>
              <a:t>back to 2</a:t>
            </a:r>
            <a:r>
              <a:rPr lang="en-US" baseline="30000" dirty="0" smtClean="0"/>
              <a:t>nd</a:t>
            </a:r>
            <a:r>
              <a:rPr lang="en-US" dirty="0"/>
              <a:t> </a:t>
            </a:r>
            <a:r>
              <a:rPr lang="en-US" dirty="0" smtClean="0"/>
              <a:t>factor</a:t>
            </a:r>
            <a:endParaRPr lang="en-US" dirty="0"/>
          </a:p>
        </p:txBody>
      </p:sp>
      <p:sp>
        <p:nvSpPr>
          <p:cNvPr id="5" name="Text Placeholder 4"/>
          <p:cNvSpPr>
            <a:spLocks noGrp="1"/>
          </p:cNvSpPr>
          <p:nvPr>
            <p:ph type="body" idx="1"/>
          </p:nvPr>
        </p:nvSpPr>
        <p:spPr/>
        <p:txBody>
          <a:bodyPr/>
          <a:lstStyle/>
          <a:p>
            <a:r>
              <a:rPr lang="en-US" dirty="0" smtClean="0"/>
              <a:t>Implicit signals</a:t>
            </a:r>
            <a:endParaRPr lang="en-US" dirty="0"/>
          </a:p>
        </p:txBody>
      </p:sp>
      <p:sp>
        <p:nvSpPr>
          <p:cNvPr id="6" name="Content Placeholder 5"/>
          <p:cNvSpPr>
            <a:spLocks noGrp="1"/>
          </p:cNvSpPr>
          <p:nvPr>
            <p:ph sz="half" idx="2"/>
          </p:nvPr>
        </p:nvSpPr>
        <p:spPr>
          <a:xfrm>
            <a:off x="457200" y="2286000"/>
            <a:ext cx="3829050" cy="3951288"/>
          </a:xfrm>
        </p:spPr>
        <p:txBody>
          <a:bodyPr/>
          <a:lstStyle/>
          <a:p>
            <a:pPr marL="457200" indent="-457200">
              <a:buFont typeface="+mj-lt"/>
              <a:buAutoNum type="arabicPeriod"/>
            </a:pPr>
            <a:r>
              <a:rPr lang="en-US" dirty="0" smtClean="0"/>
              <a:t>Location</a:t>
            </a:r>
          </a:p>
          <a:p>
            <a:pPr marL="457200" indent="-457200">
              <a:buFont typeface="+mj-lt"/>
              <a:buAutoNum type="arabicPeriod"/>
            </a:pPr>
            <a:endParaRPr lang="en-US" dirty="0"/>
          </a:p>
          <a:p>
            <a:pPr marL="457200" indent="-457200">
              <a:buFont typeface="+mj-lt"/>
              <a:buAutoNum type="arabicPeriod"/>
            </a:pPr>
            <a:r>
              <a:rPr lang="en-US" dirty="0" smtClean="0"/>
              <a:t>Device fingerprint</a:t>
            </a:r>
          </a:p>
          <a:p>
            <a:pPr marL="457200" lvl="1" indent="0">
              <a:buNone/>
            </a:pPr>
            <a:r>
              <a:rPr lang="en-US" dirty="0" smtClean="0"/>
              <a:t>Analogous to unique device ID</a:t>
            </a:r>
          </a:p>
          <a:p>
            <a:pPr marL="457200" indent="-457200">
              <a:buFont typeface="+mj-lt"/>
              <a:buAutoNum type="arabicPeriod"/>
            </a:pPr>
            <a:endParaRPr lang="en-US" dirty="0"/>
          </a:p>
          <a:p>
            <a:pPr marL="457200" indent="-457200">
              <a:buFont typeface="+mj-lt"/>
              <a:buAutoNum type="arabicPeriod"/>
            </a:pPr>
            <a:r>
              <a:rPr lang="en-US" dirty="0" smtClean="0"/>
              <a:t>User behavior</a:t>
            </a:r>
          </a:p>
          <a:p>
            <a:pPr lvl="1">
              <a:buFont typeface="Lucida Sans" panose="020B0602030504020204" pitchFamily="34" charset="0"/>
              <a:buChar char="–"/>
            </a:pPr>
            <a:r>
              <a:rPr lang="en-US" dirty="0" smtClean="0"/>
              <a:t>Time of login</a:t>
            </a:r>
          </a:p>
          <a:p>
            <a:pPr lvl="1">
              <a:buFont typeface="Lucida Sans" panose="020B0602030504020204" pitchFamily="34" charset="0"/>
              <a:buChar char="–"/>
            </a:pPr>
            <a:r>
              <a:rPr lang="en-US" dirty="0" smtClean="0"/>
              <a:t>Resources requested</a:t>
            </a:r>
          </a:p>
          <a:p>
            <a:pPr lvl="1">
              <a:buFont typeface="Lucida Sans" panose="020B0602030504020204" pitchFamily="34" charset="0"/>
              <a:buChar char="–"/>
            </a:pPr>
            <a:r>
              <a:rPr lang="en-US" dirty="0" smtClean="0"/>
              <a:t>Typing, mouse patterns</a:t>
            </a:r>
            <a:endParaRPr lang="en-US" dirty="0"/>
          </a:p>
        </p:txBody>
      </p:sp>
      <p:sp>
        <p:nvSpPr>
          <p:cNvPr id="7" name="Text Placeholder 6"/>
          <p:cNvSpPr>
            <a:spLocks noGrp="1"/>
          </p:cNvSpPr>
          <p:nvPr>
            <p:ph type="body" sz="quarter" idx="3"/>
          </p:nvPr>
        </p:nvSpPr>
        <p:spPr>
          <a:xfrm>
            <a:off x="4873626" y="1535113"/>
            <a:ext cx="4041775" cy="639762"/>
          </a:xfrm>
        </p:spPr>
        <p:txBody>
          <a:bodyPr/>
          <a:lstStyle/>
          <a:p>
            <a:r>
              <a:rPr lang="en-US" dirty="0" smtClean="0"/>
              <a:t>Second factors</a:t>
            </a:r>
            <a:endParaRPr lang="en-US" dirty="0"/>
          </a:p>
        </p:txBody>
      </p:sp>
      <p:sp>
        <p:nvSpPr>
          <p:cNvPr id="8" name="Content Placeholder 7"/>
          <p:cNvSpPr>
            <a:spLocks noGrp="1"/>
          </p:cNvSpPr>
          <p:nvPr>
            <p:ph sz="quarter" idx="4"/>
          </p:nvPr>
        </p:nvSpPr>
        <p:spPr>
          <a:xfrm>
            <a:off x="4873626" y="2286000"/>
            <a:ext cx="4041775" cy="2362200"/>
          </a:xfrm>
        </p:spPr>
        <p:txBody>
          <a:bodyPr/>
          <a:lstStyle/>
          <a:p>
            <a:pPr marL="457200" indent="-457200">
              <a:buFont typeface="+mj-lt"/>
              <a:buAutoNum type="arabicPeriod"/>
            </a:pPr>
            <a:r>
              <a:rPr lang="en-US" dirty="0" smtClean="0"/>
              <a:t>Possession of phone</a:t>
            </a:r>
          </a:p>
          <a:p>
            <a:pPr marL="457200" indent="-457200">
              <a:buFont typeface="+mj-lt"/>
              <a:buAutoNum type="arabicPeriod"/>
            </a:pPr>
            <a:endParaRPr lang="en-US" dirty="0"/>
          </a:p>
          <a:p>
            <a:pPr marL="457200" indent="-457200">
              <a:buFont typeface="+mj-lt"/>
              <a:buAutoNum type="arabicPeriod"/>
            </a:pPr>
            <a:r>
              <a:rPr lang="en-US" dirty="0" smtClean="0"/>
              <a:t>Security questions</a:t>
            </a:r>
          </a:p>
          <a:p>
            <a:pPr marL="457200" indent="-457200">
              <a:buFont typeface="+mj-lt"/>
              <a:buAutoNum type="arabicPeriod"/>
            </a:pPr>
            <a:endParaRPr lang="en-US" dirty="0" smtClean="0"/>
          </a:p>
          <a:p>
            <a:pPr marL="457200" indent="-457200">
              <a:buFont typeface="+mj-lt"/>
              <a:buAutoNum type="arabicPeriod"/>
            </a:pPr>
            <a:r>
              <a:rPr lang="en-US" dirty="0" smtClean="0"/>
              <a:t>Hardware token</a:t>
            </a:r>
            <a:endParaRPr lang="en-US" dirty="0"/>
          </a:p>
          <a:p>
            <a:pPr marL="457200" indent="-457200">
              <a:buFont typeface="+mj-lt"/>
              <a:buAutoNum type="arabicPeriod"/>
            </a:pPr>
            <a:endParaRPr lang="en-US" dirty="0"/>
          </a:p>
        </p:txBody>
      </p:sp>
      <p:sp>
        <p:nvSpPr>
          <p:cNvPr id="9" name="Text Placeholder 6"/>
          <p:cNvSpPr txBox="1">
            <a:spLocks/>
          </p:cNvSpPr>
          <p:nvPr/>
        </p:nvSpPr>
        <p:spPr>
          <a:xfrm>
            <a:off x="4873626" y="4759325"/>
            <a:ext cx="4041775"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Lucida Sans" panose="020B0602030504020204" pitchFamily="34" charset="0"/>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Lucida Sans" panose="020B0602030504020204" pitchFamily="34" charset="0"/>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Lucida Sans" panose="020B0602030504020204" pitchFamily="34" charset="0"/>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Lucida Sans" panose="020B0602030504020204" pitchFamily="34" charset="0"/>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Lucida Sans" panose="020B0602030504020204" pitchFamily="34" charset="0"/>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smtClean="0"/>
              <a:t>Advanced techniques</a:t>
            </a:r>
            <a:endParaRPr lang="en-US" dirty="0"/>
          </a:p>
        </p:txBody>
      </p:sp>
      <p:sp>
        <p:nvSpPr>
          <p:cNvPr id="10" name="Content Placeholder 7"/>
          <p:cNvSpPr txBox="1">
            <a:spLocks/>
          </p:cNvSpPr>
          <p:nvPr/>
        </p:nvSpPr>
        <p:spPr>
          <a:xfrm>
            <a:off x="4873626" y="5510212"/>
            <a:ext cx="4041775" cy="2362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pPr marL="0" indent="0">
              <a:buNone/>
            </a:pPr>
            <a:r>
              <a:rPr lang="en-US" dirty="0" smtClean="0"/>
              <a:t>Progressive authentication,</a:t>
            </a:r>
          </a:p>
          <a:p>
            <a:pPr marL="0" indent="0">
              <a:buNone/>
            </a:pPr>
            <a:r>
              <a:rPr lang="en-US" dirty="0" smtClean="0"/>
              <a:t>continual authentication</a:t>
            </a:r>
          </a:p>
        </p:txBody>
      </p:sp>
    </p:spTree>
    <p:extLst>
      <p:ext uri="{BB962C8B-B14F-4D97-AF65-F5344CB8AC3E}">
        <p14:creationId xmlns:p14="http://schemas.microsoft.com/office/powerpoint/2010/main" val="4192806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Fall back to second factor</a:t>
            </a:r>
            <a:endParaRPr lang="en-US" dirty="0"/>
          </a:p>
        </p:txBody>
      </p:sp>
      <p:pic>
        <p:nvPicPr>
          <p:cNvPr id="3074" name="Picture 2" descr="https://1.bp.blogspot.com/-VXOhuVz09uU/USOmVEzeNHI/AAAAAAAAK3w/JMs2nCDyvRY/s1600/Untitled-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57300" y="1524000"/>
            <a:ext cx="65722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6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Something You Are</a:t>
            </a:r>
            <a:endParaRPr lang="en-US" dirty="0"/>
          </a:p>
        </p:txBody>
      </p:sp>
      <p:sp>
        <p:nvSpPr>
          <p:cNvPr id="3" name="Content Placeholder 2"/>
          <p:cNvSpPr>
            <a:spLocks noGrp="1"/>
          </p:cNvSpPr>
          <p:nvPr>
            <p:ph idx="1"/>
          </p:nvPr>
        </p:nvSpPr>
        <p:spPr/>
        <p:txBody>
          <a:bodyPr/>
          <a:lstStyle/>
          <a:p>
            <a:r>
              <a:rPr lang="en-US" dirty="0" smtClean="0"/>
              <a:t>Biometrics</a:t>
            </a:r>
          </a:p>
          <a:p>
            <a:pPr lvl="1"/>
            <a:r>
              <a:rPr lang="en-US" dirty="0" smtClean="0"/>
              <a:t>Hopefully unique to you</a:t>
            </a:r>
          </a:p>
          <a:p>
            <a:pPr lvl="1"/>
            <a:r>
              <a:rPr lang="en-US" dirty="0" smtClean="0"/>
              <a:t>Disadvantages?</a:t>
            </a:r>
          </a:p>
          <a:p>
            <a:pPr lvl="1"/>
            <a:r>
              <a:rPr lang="en-US" dirty="0" smtClean="0"/>
              <a:t>Challenges?</a:t>
            </a:r>
          </a:p>
          <a:p>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7</a:t>
            </a:fld>
            <a:endParaRPr lang="en-US">
              <a:solidFill>
                <a:prstClr val="black">
                  <a:tint val="95000"/>
                </a:prstClr>
              </a:solidFill>
            </a:endParaRPr>
          </a:p>
        </p:txBody>
      </p:sp>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2576" y="4267200"/>
            <a:ext cx="1447800" cy="214813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52600"/>
            <a:ext cx="2380953" cy="21047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1800" y="4117848"/>
            <a:ext cx="2743205" cy="2029972"/>
          </a:xfrm>
          <a:prstGeom prst="rect">
            <a:avLst/>
          </a:prstGeom>
        </p:spPr>
      </p:pic>
    </p:spTree>
    <p:extLst>
      <p:ext uri="{BB962C8B-B14F-4D97-AF65-F5344CB8AC3E}">
        <p14:creationId xmlns:p14="http://schemas.microsoft.com/office/powerpoint/2010/main" val="83971863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authentication?</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 y="1600200"/>
            <a:ext cx="3276600" cy="5001681"/>
          </a:xfrm>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70</a:t>
            </a:fld>
            <a:endParaRPr lang="en-US">
              <a:solidFill>
                <a:prstClr val="black">
                  <a:tint val="95000"/>
                </a:prstClr>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2800" y="2431627"/>
            <a:ext cx="1866900" cy="298704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7516" y="2438400"/>
            <a:ext cx="2654962" cy="365760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9316" y="2438400"/>
            <a:ext cx="1676400" cy="2980267"/>
          </a:xfrm>
          <a:prstGeom prst="rect">
            <a:avLst/>
          </a:prstGeom>
        </p:spPr>
      </p:pic>
    </p:spTree>
    <p:extLst>
      <p:ext uri="{BB962C8B-B14F-4D97-AF65-F5344CB8AC3E}">
        <p14:creationId xmlns:p14="http://schemas.microsoft.com/office/powerpoint/2010/main" val="12509744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Biometric authentication?</a:t>
            </a:r>
            <a:endParaRPr lang="en-US" dirty="0"/>
          </a:p>
        </p:txBody>
      </p:sp>
      <p:sp>
        <p:nvSpPr>
          <p:cNvPr id="3" name="Content Placeholder 2"/>
          <p:cNvSpPr>
            <a:spLocks noGrp="1"/>
          </p:cNvSpPr>
          <p:nvPr>
            <p:ph idx="1"/>
          </p:nvPr>
        </p:nvSpPr>
        <p:spPr>
          <a:xfrm>
            <a:off x="457200" y="1600202"/>
            <a:ext cx="8229600" cy="4952999"/>
          </a:xfrm>
        </p:spPr>
        <p:txBody>
          <a:bodyPr>
            <a:normAutofit lnSpcReduction="10000"/>
          </a:bodyPr>
          <a:lstStyle/>
          <a:p>
            <a:pPr marL="0" indent="0">
              <a:buNone/>
            </a:pPr>
            <a:r>
              <a:rPr lang="en-US" dirty="0" smtClean="0"/>
              <a:t>Three things to remember</a:t>
            </a:r>
          </a:p>
          <a:p>
            <a:pPr marL="514350" indent="-514350">
              <a:buFont typeface="+mj-lt"/>
              <a:buAutoNum type="arabicPeriod"/>
            </a:pPr>
            <a:r>
              <a:rPr lang="en-US" sz="2800" dirty="0" smtClean="0"/>
              <a:t>Biometrics aren’t secret</a:t>
            </a:r>
          </a:p>
          <a:p>
            <a:pPr marL="514350" indent="-514350">
              <a:buFont typeface="+mj-lt"/>
              <a:buAutoNum type="arabicPeriod"/>
            </a:pPr>
            <a:r>
              <a:rPr lang="en-US" sz="2800" dirty="0" smtClean="0"/>
              <a:t>Biometrics aren’t secret</a:t>
            </a:r>
          </a:p>
          <a:p>
            <a:pPr marL="514350" indent="-514350">
              <a:buFont typeface="+mj-lt"/>
              <a:buAutoNum type="arabicPeriod"/>
            </a:pPr>
            <a:r>
              <a:rPr lang="en-US" sz="2800" dirty="0" smtClean="0"/>
              <a:t>Biometrics aren’t secret</a:t>
            </a:r>
          </a:p>
          <a:p>
            <a:pPr marL="0" indent="0">
              <a:buNone/>
            </a:pPr>
            <a:endParaRPr lang="en-US" dirty="0"/>
          </a:p>
          <a:p>
            <a:pPr marL="0" indent="0">
              <a:buNone/>
            </a:pPr>
            <a:r>
              <a:rPr lang="en-US" dirty="0" smtClean="0"/>
              <a:t>Preventing spoofing is hard</a:t>
            </a:r>
          </a:p>
          <a:p>
            <a:pPr marL="0" indent="0">
              <a:buNone/>
            </a:pPr>
            <a:r>
              <a:rPr lang="en-US" dirty="0"/>
              <a:t>	</a:t>
            </a:r>
            <a:r>
              <a:rPr lang="en-US" dirty="0" smtClean="0"/>
              <a:t>One solution: human in the loop</a:t>
            </a:r>
          </a:p>
          <a:p>
            <a:pPr marL="0" indent="0">
              <a:buNone/>
            </a:pPr>
            <a:endParaRPr lang="en-US" dirty="0" smtClean="0"/>
          </a:p>
          <a:p>
            <a:pPr marL="0" indent="0">
              <a:buNone/>
            </a:pPr>
            <a:r>
              <a:rPr lang="en-US" dirty="0" smtClean="0"/>
              <a:t>OK against casual adversaries (e.g., Touch ID)</a:t>
            </a:r>
          </a:p>
        </p:txBody>
      </p:sp>
    </p:spTree>
    <p:extLst>
      <p:ext uri="{BB962C8B-B14F-4D97-AF65-F5344CB8AC3E}">
        <p14:creationId xmlns:p14="http://schemas.microsoft.com/office/powerpoint/2010/main" val="31780979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Preventing spoofing is hard</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p>
          <a:p>
            <a:pPr marL="0" indent="0">
              <a:buNone/>
            </a:pPr>
            <a:r>
              <a:rPr lang="en-US" sz="2800" dirty="0" smtClean="0"/>
              <a:t>Busting the myth of biometric security?</a:t>
            </a:r>
          </a:p>
          <a:p>
            <a:pPr marL="0" indent="0">
              <a:buNone/>
            </a:pPr>
            <a:endParaRPr lang="en-US" sz="2800" dirty="0"/>
          </a:p>
          <a:p>
            <a:pPr marL="0" indent="0">
              <a:buNone/>
            </a:pPr>
            <a:r>
              <a:rPr lang="en-US" sz="2800" dirty="0" smtClean="0"/>
              <a:t>Lock checks temperature, conductance</a:t>
            </a:r>
          </a:p>
          <a:p>
            <a:pPr marL="0" indent="0">
              <a:buNone/>
            </a:pPr>
            <a:r>
              <a:rPr lang="en-US" sz="2800" dirty="0" smtClean="0"/>
              <a:t>of putative finger</a:t>
            </a:r>
          </a:p>
          <a:p>
            <a:pPr marL="0" indent="0">
              <a:buNone/>
            </a:pPr>
            <a:endParaRPr lang="en-US" sz="2800" dirty="0"/>
          </a:p>
          <a:p>
            <a:pPr marL="0" indent="0">
              <a:buNone/>
            </a:pPr>
            <a:r>
              <a:rPr lang="en-US" sz="2800" dirty="0" smtClean="0"/>
              <a:t>Defeated by licking fake fingertip</a:t>
            </a:r>
            <a:endParaRPr lang="en-US" sz="2800" dirty="0"/>
          </a:p>
        </p:txBody>
      </p:sp>
      <p:sp>
        <p:nvSpPr>
          <p:cNvPr id="4" name="AutoShape 2" descr="data:image/jpeg;base64,/9j/4AAQSkZJRgABAQAAAQABAAD/2wCEAAkGBhQQEBUSEBQQEBUQEhQQEBAUDw8PDw8QFBAVFRQQFBQXHCYeFxkjGRQUHy8gIycpLCwsFR4xNTAqNSYrLCkBCQoKDgwOGg8PFCkcFRwpKSkpKSkpKikpKSkpLCkpKSkpKSkqKSkpKSkpKSkpKSkpKSksKSwpKSkpLCkpKSkpLP/AABEIAMwA+AMBIgACEQEDEQH/xAAcAAAABwEBAAAAAAAAAAAAAAAAAQIDBAUGBwj/xABJEAABAwIDAQoLBQUIAgMAAAABAAIDBBEFEiExBhMiQVFSYXGR0RUjMjNTc4GTobLBFEJysdIWNFSiswckYmN0gpLTF+FDo8L/xAAaAQACAwEBAAAAAAAAAAAAAAAAAgEDBAUG/8QAJxEAAgICAQQCAQUBAAAAAAAAAAECEQMxEgQTIVEUQZIiMlJhgUL/2gAMAwEAAhEDEQA/ANPU4hKJH+Ml0e4ecfszHpSPCUvpJfeP70xVu8Y/8b/nKRdclt3s2pIleEpfSS+8f3oeEpfSS+8f3qKEEvJ+xuKJsWJSZheSS1xe8j7betTG4m6phlbFJK0gy0+bM9pZI0WzDXlI1VK8aHp0U/B6/NeJ9g8a3GyVugz/AItl1pwZPplGSPoo6rdHKJY98NVG7xYc0TSZBUCo1uL2LHMa+yljE5C0TtlqWtnnzOidJJenEdNI8t2+STlPJqFP3QYaZWNezKXRvbLYjzjY2SWj06XrN4diDspJkvTgOhmOXVwex+WXoc1rGs9i1mUsMarZayjzU89Q2WnAdlZNIx0rQ1m+XAN9ua3SFQ4jusme5pZPO1koqmg77ICDcGM7dLENH+4q3q5XUtRnaGmRztG3ADoHN4IPtPaVWY9hdPE43a50dQTLSObsjncWh8TuQE5Xdq0YJx1JFGRfZpIMdmmhbIXyxvZ4qePfHjJIBe9r8YIKLwpL6WX3r+9UbKtxrpGB2dj2SSBw2P3uURxk8jmhz2exqsgFz+pi4ZN7NfTS5RNHRV0hjBL5Np++7l61CxrEZQW2kkHB4pHjj609RnxQ9v5quxw8Jv4fqiLdFfUaK6oxeb003vpO9QDjU9/Pz++k70uoUNzVLZzOT9kpuNT+nn99J3pfhmf00/vpO9Q2hGlthyfsmDGJ/TT++k703Lurki0M05PLv0h+qrq+s3pmbjOjRylVgoXvGd1zm16lmy5HpM3dLjcnbLuk3Qzl/n6ix1uZpco+Oiu8MxObUGWotfjlkdY8oN9R0LOYXQkA62FjdpNrhPSYwY4/FZiW3a67btAuNWnjWblK9nVjFaNRJXzEWM8pIG1skjeq4voq52Kzg236f3sneqhuNyBoeRG+2j3AuBLeUjlCluqmSasde4uRxhX48jT8szdZhajaJfhaf003vpO9A4xP6ab30neowCFlrtnEt+yT4Xn9NN72TvReF5/TT+9k71HLULJkwt+yT4Xm9NN72TvRHF5vTTe9k71HyoEKbFt+yVRYtOZYwZpiDIwEGWSxGcabUEzQjxsfrY/nCCsTZdibrZcVZ8Y/1j/nKQ0pdWPGP9Y/5ymwucz0K0KujSLpQKQAympo81rHK5pzNcPuu7kslJuhOmDVlrh2ImYa8F7DZ7OUW8odBVRulwV8lnRljYi20rACHOfZzGFttP8A5CT1JMgcCHsNnN7HjmO6FeUOItlZnaNL2ew7WO6uRbsWTl4ZknCjN4bO2qhe2UAuNt6cRwnDMHiIH8WzqSaNjZY3Uzg7LLZ0cvFFOwXJHIM5A6wUWK4XvNREIwDG4uc0E5dWMe8gHlFgR1KVilC1lnnY9gc8h2URPcWuJtyOd2EK9OnaMziUOGt/vsrnNyP3giePY1k5njzOb/hdbMPxK+aVOxXD2+f2SOjZG/pFw7XpBFlAYs/Uz5zNHTw4pl5RjxTekX+KrccPDH4fqrKjd4ln4QqzHD4z/aER0U9RopahRbKVOoxTHLCCNAJTm3BHQkloCm3zfpuF5LNnSVdxgFmiqJIt7Nk3XY1vEdxq46MHSeNYkm50d/p2lj8CK2odJUCCI+TrK8cQ5q19DgzJY7XII8k7OLYsluSGXMXauk1c7jJK1P20ttl4inlxukaMfsgYBhDQ58TvKOcOb923KpDcFMGXQEAZSbcmwq1w9jA98tuFIBfottVsxwcLHW+1EIqy3MucaMoAjAR7qaOSBjXQDNvkjYzfazMdoHGoLK/eh4+7dbBx0zexbKPN5cMoSJ1kWVRJMXjDbhwd0DaoB3QkngtA6zdFFSg2XdkLKPFO8nyb6X0uLJ2OUE22HkU0Q8bH6IeNj9ZH84QS6LzsfrGfOEE0WNi0WNWfGP8AWP8AnKbunKvzj/WP+cppYHs9CtB3RpKUlGCJRIFFdQAEhk7opN8ZrxSN9I3vCWkOCaMuLsVxsu5o2VMOliDqx3Gx42HoIKoa6cxzs3wNc4sayVv3TEGjWx/xAlP0NaYXX+47WQc084BWGK0QmjdYDPlBY8bXNBzBt+1boTUkY5xoPGJgYgec4EctspP1VQ1KkqC8bDlJYWA6EEQszX9pSCdD1fRZsn7i3FovaVtomD/A38lVYz532BXUbbNb1D8lR4z50noCvgZOo0VU6jKRMUwnOYG0JQRNSgkAg4pT3bmHEsZVuLpM2pynLboXQXdqw8dIXPkewgAuvs0B429YVbiots3dPkf7S0wip0BGi0VNUArE01VlNr7OPpVlS4pY6lYpJqR2oUaoVJadFMpcTKoPtzS29+JMUOJi512ITYznRY7rt0DS1jTmGQ74cpsS62VrfzKxVViLppMzzsGgvoxvKmMfxYvlc7lPAHEGjQFV8BIie47XaXXWxr9Jys8uTLg1TdLG9+NSsPfc57F1jwW84rM0pJsORavBjYj4dCh+GUpGjjwWeoGeaR0bTrvbBl7Sn58OZGyzLjpJub8t1b07HPYLu02WvqSoOL5W6adOtym8D19DeGVBL2FwGk0YJzDUmRuwIKHhMzWVERGpErARbic8D6oKEiFjj6NNV+cf6x/zlMp2s84/8b/nKaXOezqx0BGEm6NQSg0koykOUAHdESiJSVAAIUzC6/ezkPknyTzCeLqUNJcE8ZUVyVlhjLxmAFuPPbbm02+yygcR6kTnk7deK/GetAf+vimu2Ko0jTkfT8lnsXHjndNlonm/aFm8WPjnez8lqiYeo0VsqasnZdqbKZnMYAEYQCNKAAoNVgjH7Lx3PCy6Zh03U8JShjRk07Od4rh7oJC2xsTo7itxaooYS51gdi6FPTNkGV4DgVisfw00zi5twx3km+w8iRxs6eHqfpkR9eWNIJ1UD7eQ02PlKFPMXFON1sOTjVscVKx5ZbHJhnkHQAD7E9VjLTt5XOJ9iRCyw6XFOYy7RjeIBXIofkThseUZnK8oZS7UcEcpVLTMuAXbBsHKrKnqADrryNCqlsZGwoap2WzSSe1IlicTrYE843Ki4W5zhd3BaNbDanp582jAGjl4ymTJoewqDLPHd7T42P8AqNQUbDm+Piv6aL+q1BMmBsqzzj/WP+cplKrD4x/rH/OU0CuY9nTWhaFknMlAqACJSUbkm6gAIroIkCgRXQckKSAyUbdo6XNH8wSE5Fq5v42fOE8dkPRpz9VmsUPjXdf0Wkd9VmMSd41/WtiOd1L8EGRNkJx5SCpZzQ2oIgjSBQtqU1NhyUHIJCqahsbHPdoGi57ly/GcZfUyXcdL8FvE0LV7uMQtG2IHV5zO/CNgWKp2Wu48Qv7VbBF+KI2GJ+Nl0UIJFzxp9gTtl46No6Ezib7vCcg8odah1b7v9qES0S43X0VhAWt2cIqqjCs6VoaOlUsZM0+EXLTc5bo3wMB2uPwTGDtzG7tgGp4gkV9W25azXpUpeBybhlUwTxANJ8dEL3/zWoKtwfSoh6Z4v6rUEyZKOgVnnH+sf85TKerPOP8AWP8AnKZXNezetASgUlC6gYNzklAlFdBDASk5kohNoIDJRIJJKADTtL5xnrGfMmLp6k87H6wfVPDYkjSA6jrWWxF/jXfiK04OoWSxCTxj/wARW1HN6kacklAOuklBgFBEXJIciuoAW0pdkhqbq6psbHPdsaCfbxKCUjFbpJN8qX8YbZg9m343VPUtsMvKbnqTtdXam21xJJ6TqoMZJNyr4xpGuKJLTol8Vk01SKduvUlbHSH6WHlVbXts/RXDDqqjEtHqYu0Sx6lcNpVnQ1TC4Ai9uNULX30Uqnmy7FEkCZsIoXyizAbfBJlwwjaQFFwrFngWJsOhOySF3GSkQ5IwpgbPDrfx0X9VqNRsOaRUQ+vh/qtRp0SjoNZ5x/rH/OUynKx3jH+sf85Td1zns6S0HdEiuiuoAMoronpIKAYZKSjuiKBAkRQJSbqAAn6Lz0f4/wD8OKj3Umh87H+Jx7Inp4bIZftOqxuJv8Y78RWxH0WKxLy3fiK3I5fUMTE9Ke5RonpxzkrMIvMizJvMjUE0PtcqXdnVhlNl45HADqGpVu0rE7tKzNOGA3EbQOjMdqaCtlmNeTPHUp2J2lk0lxhamqRpRLiFwpNM3Qnl0UZpsFJp/JCzSHHlU4jq9W2ZVeIDhJ8ZDG4mKVBTdIUJhUqnqLHVTIEXdJh5sDnZY8h1UxhydKkYBuR+3Mz088bXt8qJ9wesW4lbt3AVgFjvD+kPcD8Qq+JZRSUJJqISPTw/1moK/otx1VHNETGCBNESQ4GwErSSgmSZJe1nnX+sf85SLpyt86/1j/nKZauezoLQsIkYSSUpITikoygUAwkRRpKgUIlJKBKK6CABS8PHjmf7z/8AWR9VEapeGHx7eiOQ/kPqnjsWWi9HH1LE4h5R6ytsTtPQsPXHhHrW5HKz7IjXapZdqmb6pV0jMmh0JYKZzJmtrhFGXO15G8ZKASsbxvFhDEbHhuFmjk6Vz+R5cbnUnUnpUvE690ry48fFxBQgtGNGmCoNLgGqQlwHVWy0WR2Pv2KZENAoR5FNY7RZWOG9yranhOVg4qumdZyaIMksia3yk9FWxDaLooN7ksHaHlVi3c01zbhwDuIHYVNiodw3GoY3BzC+Jw2OaSFucO/tJaLCQ76NmbyXddlz92FPiHjIdDscBcJjeBtGnwRdDJndsJ3S087m73ILlzeCeCfKGmqC4zgc5FTCP8+Hb65qCZSY9nR63zsnrH/OU0E9W+dk9Y/5ymVy2/J0VoUCkkokEoWC6CCCACKSSjJSCUBQRKTdAlEXIIoQ+oylg25nEdjHO+im0MzWzB52b25vLqXN7lV1B8ZEOVz3dkZH1UfGSQxjgXCz3N4LgNrbj8itWLGmrM2SVG5zXabc36LEVe0rW0EuaEE8cYP8qzFa3atKhZgzeSrzapV9UsxaqvxXEmxNIBBfsDeMdKWWNmbjbH62tETC48WwcpWUrq50z7uuBsa3iCS57pJAHXObpT9QwRg5rH/D94dKaMS6MKKuqjLTYpi6XNMXG5N+TqSVpiqLAFLiKRZGxRJEofYLlTFEh2hSyVlexxEjlXSbVOmdoq8Akq2IrFsBurulxQNFibqkETjsCkwYa53R0qJEo00WOnLlDsw5p1UKpIcbjToUSKBsViTdJqqq/kqu/I1FtuZpt8rYGf50ZPU14d9Eat/7L6LPOZna5Hxxt6CXtJ+CNMmCZra3zsnrH/OUyna3zsnrH/OU0ua9nSWgkEEEoBIigiKkYSSkko0RQKxJckoIkARZ/PxfgmPyD6pnGvNbL2kabZcx2EHT2p2f94j9TIe18fcomNzuAa2MkF7hrydK3Y3SMmRNs1mCSXpQTcWbaxFiLdCpKsqwpK9sULWk3JGpKhsxVgOwFP3lHQnx3Iy+N4i6LgAEEjbxLNOgL9XXvzitTulkEri7k2LLVVebZRoOPpUwycyueHtiy3gAbHNN2v4iFAqJnON3FI308p6uJSqPD3zHTZxniCuKrIkbC4hrQSTsCXV05jcWGxIts1Gov9Vr8MwxkGzVx2u5OpZjGY8s7xxA6dVrp7CyGgESNqmWgH4naqXdRIQnyVmexxqoKYhcQ7lS5nJq5CdEUWMrja7W3UX7S8bb9SEFcWnlHIr90sNTGNRHI0cHmu6CoApY67lCc+1Ndt9ijVUTmmzx7eJRrIqw8na9wWHthghGZt5JGyO4QvdzxYdiC5ZueqrVEAN/3iHjPpmoJUh0dbrT42T1j/nKZul1vnZPWP8AnKaC5z2dJaFIkLolAASXIiiUMLAUklGSkFAMSUSMoiUUBFk8+OiEjtkHco2I1G93kP3GaC1ySXW+qlO88eiNvxe5QsYjvHry5T063HxC241+kxzlTKrEX53ACSS+Vjr2AjF2gkW9qo31MrHFr7gjS/KOJWklK7IHD8J6hsUd7S8a3J4zbZbYkbrxRfCdrwCSqLw1o1JsPaqeso3iV0eUlwNrLSYNQbHu4tgVrNYHNYZj962q0YoUjH1GbzRm6Dc5azpvYwfVXDGBos0ADkCEsqbzq0yW2PZlksaN539f0C0+ZZfFz45/X9E8R4kJHZFZKammMPQHVWOE0gmqI4nEgPdY227OJVkatMEqxFUxyOBIY65sLm1lRQ5Y4luVYQx0LnAPaw2eBcF8296kdqei3Ktzlu+ss0MBJbZzXvkLA1w4tRe6sKetiqAI2ZiyMRsJc2xdaYyEdG3ak1+JtEpbK05csTXOFi57Y5C7hEbSb2T0yLRXx7kWkMu5uZxYSLGwa+QsBvx6j4pyLcgHBpDsuZjHCzSeE97mgW5ODtTrd18IY0hrg9oiZltoGxTF978dwbKQN1FMSWAytYGxBpFw45Huc5ptsvmRwZNoqnYAS1uZ7TmEZsWm4D72+UqnxDD2xFov5bBJ1XvorCqxRjpYDGXARtY14Nw0lpN78u1V2PVLXyjIbtYxrAeWyng/sS0xGCfvcH+oh/rMQRYH+9U/+oh/rNQU1Q8dHYa3zsnrH/OU2uiHc3SkPlkaxoaXuc4ucAALlziS7QbSo/g3DrNOeG0hLWHfTZzmkAgcLiLmj/cOVYX0sr2be4YJAroMuAUcYkfK1kbInhpe5zgNWMIvryvsnTuYpL5QIy7JvgbndmLL2z2zXtc2uj4sie6jmxRFb3wFTeib2yd6PwBT+hHbJ3o+M/Yd1GASHLoX7P03oR2yd6L9nqb0I7ZO9HxZew7n9HPCkldF/Z2m9CO2XvRfs7TehHbL3o+LL2R3P6OZk+Nf+CL83qLibC5oA51z1ALqh3MUtyd4bcgAm8uoF7fe6Slx7naZuyFuu3zh/MrRHE0qKJKzkW9AUzr/AA61FjAfo3QcZ4yOpdjm3J0b+C6GK5F8m+Oa4jbfIHA/BNM3GUQ2Uzf+U36lPavYiUlo5QXW0GxMTyLr53H0XHTs/wCU36liZd0+CgkGnebaX4Q47X1lV1FTxNmLc9AFbH9pcE/hn/zf9qP9psE/hn/zf9qXiw7TMaHrM4t55/X9F1f9pME/hn/zf9qVQSYFVzsibSHPM7K0uMlsxGl7S6bORCTQ6xs44EoBehof7OMMI1pI/KePOT7BI4D7/IAnP/G+GfwkfvJ/1p35DgeeGJ1s2Ug8i9BD+znDP4SP3k/60Y/s2w0m32SM3/zJ/wBaTiyXBnGsExFpzaG/SbDXjTkzjc5wNAbEa2XY4v7PcNbq2li1AIIlmII4iCH2IQq9x+GtA3yCMBz2xgb5Pcve4NDbB+up+BPEnti9o4eMWiaAMoNhYi2pN9qadjLBazB5OW/KdubrXbv/ABxhmf8AdI7ZL+XPtzbfL5FFn3H4NG4sfTxBzdozVZtoDxO5CE3JkdpHFX4u0/c5NeoqvqZQ51wLdC77SbicHlJEdPE4gXIzVQ0uBfVw4yEqXcLhLW53UjWtsDnLa4NsdhvfjuO1HJvZKxUcJwL96p/9RD/WYgu94VuIwp72vhpoyY3sIcHVILXAgtNnO6EEoyi0St0GLkMnhadXsla0XAuXNc0anpWMzVRjp2nLmZNK+fx0Vsj5ISNc3C0jOguunY3udifJmIPCu63BIBJ1tcaKv/ZiHk+Ef6UFhSbqcVfNSyMiIL5XNc27g0cGRoNyehhUbBqh0FVNI6XfWysDWOJ8Z5Y4LugANAtYW4gtKdzUOmh02aM0/lQZubhBuAQRsIEdx/KgBqpnLmODS0EtIaXC7QbaXHGFS/Yajn03uW/pWl8Dt5z+1nch4Hbzn9rO5JKCkaMPUSxKkl/qszX2Go59N7kfpQ+w1HPpvcj9K0vgdvOf2s7kPA7ec/tZ3Je0vbL/AJ+T+MfxRmvsNRz6b3Lf0ofYajn03uW/pWl8Dt5z+1nch4Hbzn9rO5HaXth8/J/GP4ozX2Go59N7kfpRiiqOfTe5H6VpPA7ec/tZ3IeB285/az9KO0vbIfXZH/zH8UYaoopDW79eTNmzZBC8uLxsLZvJDNh26WUqfc5M5znb+xuZxdbezpc3ttWv8Dt5z+1n6UPA7ec/tZ+lO4p7M2PK8bbVeSrwOF0EYY94kOcuzAZRY20t7FxqkoqmMNY6jruA9xLmQmxOaQh4uNSczWmx1awWOunefA7ec/tZ+lDwO3nP7WdylKhJScnbOCYfSVMQb/dK3MJC8/3NpY0GMtzMbl0fcnU8g2W1htwmq4qOrbeWSQneZXOGdtmAEtvwbuOu0leh/A7ec/tZ3IeB285/azuUkJ15PPLsJqszXCjrBlLnWNMXBpcdMt27Byd6uNy+G1H2+kc6lqYhHUb4+R8Tw1rdSdSNOU9K7b4Hbzn9rO5H4Hbzn9rP0qKQ7yyar2Q6iQujcxrzGXNcGyNsXMLnOs4X4xdU/gmo/j6n/hEtJ4Ibzn9rOXqQ8Dt5z+1ncpKzODCp/wCOqf8AjGnYaWaJwkNXUShnCLC1lni3km2qvvA7ec/tZ3IeB285/az9KAKSdr5KVsUEhgcwBjX2cOCy4tpYgG/wVBBhE7DC+SxyVILmMcXtYDK3xo5b2F+PQX47brwO3nSdrO5DwO3nP7WdyAGG1PH0AfEqpMMjZpJGtjeJCNHlhbo0AGxcOkK98Dt5z+1n6UPA7edJ2t7kAVdCxzXOe/KC4OFmluUAuYQ0AEn7rvgmIaR7mgTOeRZt2h1Nbg2sPKBtoOxXfgdvOf2s7kPA7edJ2s7kAMUIbG4Bugc6MWuy9wTc8EnThD4o1Z4TgzN8zEvOThAEtte+l7BBAH//2Q=="/>
          <p:cNvSpPr>
            <a:spLocks noChangeAspect="1" noChangeArrowheads="1"/>
          </p:cNvSpPr>
          <p:nvPr/>
        </p:nvSpPr>
        <p:spPr bwMode="auto">
          <a:xfrm>
            <a:off x="1259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hQQEBUSEBQQEBUQEhQQEBAUDw8PDw8QFBAVFRQQFBQXHCYeFxkjGRQUHy8gIycpLCwsFR4xNTAqNSYrLCkBCQoKDgwOGg8PFCkcFRwpKSkpKSkpKikpKSkpLCkpKSkpKSkqKSkpKSkpKSkpKSkpKSksKSwpKSkpLCkpKSkpLP/AABEIAMwA+AMBIgACEQEDEQH/xAAcAAAABwEBAAAAAAAAAAAAAAAAAQIDBAUGBwj/xABJEAABAwIDAQoLBQUIAgMAAAABAAIDBBEFEiExBhMiQVFSYXGR0RUjMjNTc4GTobLBFEJysdIWNFSiswckYmN0gpLTF+FDo8L/xAAaAQACAwEBAAAAAAAAAAAAAAAAAgEDBAUG/8QAJxEAAgICAQQCAQUBAAAAAAAAAAECEQMxEgQTIVEUQZIiMlJhgUL/2gAMAwEAAhEDEQA/ANPU4hKJH+Ml0e4ecfszHpSPCUvpJfeP70xVu8Y/8b/nKRdclt3s2pIleEpfSS+8f3oeEpfSS+8f3qKEEvJ+xuKJsWJSZheSS1xe8j7betTG4m6phlbFJK0gy0+bM9pZI0WzDXlI1VK8aHp0U/B6/NeJ9g8a3GyVugz/AItl1pwZPplGSPoo6rdHKJY98NVG7xYc0TSZBUCo1uL2LHMa+yljE5C0TtlqWtnnzOidJJenEdNI8t2+STlPJqFP3QYaZWNezKXRvbLYjzjY2SWj06XrN4diDspJkvTgOhmOXVwex+WXoc1rGs9i1mUsMarZayjzU89Q2WnAdlZNIx0rQ1m+XAN9ua3SFQ4jusme5pZPO1koqmg77ICDcGM7dLENH+4q3q5XUtRnaGmRztG3ADoHN4IPtPaVWY9hdPE43a50dQTLSObsjncWh8TuQE5Xdq0YJx1JFGRfZpIMdmmhbIXyxvZ4qePfHjJIBe9r8YIKLwpL6WX3r+9UbKtxrpGB2dj2SSBw2P3uURxk8jmhz2exqsgFz+pi4ZN7NfTS5RNHRV0hjBL5Np++7l61CxrEZQW2kkHB4pHjj609RnxQ9v5quxw8Jv4fqiLdFfUaK6oxeb003vpO9QDjU9/Pz++k70uoUNzVLZzOT9kpuNT+nn99J3pfhmf00/vpO9Q2hGlthyfsmDGJ/TT++k703Lurki0M05PLv0h+qrq+s3pmbjOjRylVgoXvGd1zm16lmy5HpM3dLjcnbLuk3Qzl/n6ix1uZpco+Oiu8MxObUGWotfjlkdY8oN9R0LOYXQkA62FjdpNrhPSYwY4/FZiW3a67btAuNWnjWblK9nVjFaNRJXzEWM8pIG1skjeq4voq52Kzg236f3sneqhuNyBoeRG+2j3AuBLeUjlCluqmSasde4uRxhX48jT8szdZhajaJfhaf003vpO9A4xP6ab30neowCFlrtnEt+yT4Xn9NN72TvReF5/TT+9k71HLULJkwt+yT4Xm9NN72TvRHF5vTTe9k71HyoEKbFt+yVRYtOZYwZpiDIwEGWSxGcabUEzQjxsfrY/nCCsTZdibrZcVZ8Y/1j/nKQ0pdWPGP9Y/5ymwucz0K0KujSLpQKQAympo81rHK5pzNcPuu7kslJuhOmDVlrh2ImYa8F7DZ7OUW8odBVRulwV8lnRljYi20rACHOfZzGFttP8A5CT1JMgcCHsNnN7HjmO6FeUOItlZnaNL2ew7WO6uRbsWTl4ZknCjN4bO2qhe2UAuNt6cRwnDMHiIH8WzqSaNjZY3Uzg7LLZ0cvFFOwXJHIM5A6wUWK4XvNREIwDG4uc0E5dWMe8gHlFgR1KVilC1lnnY9gc8h2URPcWuJtyOd2EK9OnaMziUOGt/vsrnNyP3giePY1k5njzOb/hdbMPxK+aVOxXD2+f2SOjZG/pFw7XpBFlAYs/Uz5zNHTw4pl5RjxTekX+KrccPDH4fqrKjd4ln4QqzHD4z/aER0U9RopahRbKVOoxTHLCCNAJTm3BHQkloCm3zfpuF5LNnSVdxgFmiqJIt7Nk3XY1vEdxq46MHSeNYkm50d/p2lj8CK2odJUCCI+TrK8cQ5q19DgzJY7XII8k7OLYsluSGXMXauk1c7jJK1P20ttl4inlxukaMfsgYBhDQ58TvKOcOb923KpDcFMGXQEAZSbcmwq1w9jA98tuFIBfottVsxwcLHW+1EIqy3MucaMoAjAR7qaOSBjXQDNvkjYzfazMdoHGoLK/eh4+7dbBx0zexbKPN5cMoSJ1kWVRJMXjDbhwd0DaoB3QkngtA6zdFFSg2XdkLKPFO8nyb6X0uLJ2OUE22HkU0Q8bH6IeNj9ZH84QS6LzsfrGfOEE0WNi0WNWfGP8AWP8AnKbunKvzj/WP+cppYHs9CtB3RpKUlGCJRIFFdQAEhk7opN8ZrxSN9I3vCWkOCaMuLsVxsu5o2VMOliDqx3Gx42HoIKoa6cxzs3wNc4sayVv3TEGjWx/xAlP0NaYXX+47WQc084BWGK0QmjdYDPlBY8bXNBzBt+1boTUkY5xoPGJgYgec4EctspP1VQ1KkqC8bDlJYWA6EEQszX9pSCdD1fRZsn7i3FovaVtomD/A38lVYz532BXUbbNb1D8lR4z50noCvgZOo0VU6jKRMUwnOYG0JQRNSgkAg4pT3bmHEsZVuLpM2pynLboXQXdqw8dIXPkewgAuvs0B429YVbiots3dPkf7S0wip0BGi0VNUArE01VlNr7OPpVlS4pY6lYpJqR2oUaoVJadFMpcTKoPtzS29+JMUOJi512ITYznRY7rt0DS1jTmGQ74cpsS62VrfzKxVViLppMzzsGgvoxvKmMfxYvlc7lPAHEGjQFV8BIie47XaXXWxr9Jys8uTLg1TdLG9+NSsPfc57F1jwW84rM0pJsORavBjYj4dCh+GUpGjjwWeoGeaR0bTrvbBl7Sn58OZGyzLjpJub8t1b07HPYLu02WvqSoOL5W6adOtym8D19DeGVBL2FwGk0YJzDUmRuwIKHhMzWVERGpErARbic8D6oKEiFjj6NNV+cf6x/zlMp2s84/8b/nKaXOezqx0BGEm6NQSg0koykOUAHdESiJSVAAIUzC6/ezkPknyTzCeLqUNJcE8ZUVyVlhjLxmAFuPPbbm02+yygcR6kTnk7deK/GetAf+vimu2Ko0jTkfT8lnsXHjndNlonm/aFm8WPjnez8lqiYeo0VsqasnZdqbKZnMYAEYQCNKAAoNVgjH7Lx3PCy6Zh03U8JShjRk07Od4rh7oJC2xsTo7itxaooYS51gdi6FPTNkGV4DgVisfw00zi5twx3km+w8iRxs6eHqfpkR9eWNIJ1UD7eQ02PlKFPMXFON1sOTjVscVKx5ZbHJhnkHQAD7E9VjLTt5XOJ9iRCyw6XFOYy7RjeIBXIofkThseUZnK8oZS7UcEcpVLTMuAXbBsHKrKnqADrryNCqlsZGwoap2WzSSe1IlicTrYE843Ki4W5zhd3BaNbDanp582jAGjl4ymTJoewqDLPHd7T42P8AqNQUbDm+Piv6aL+q1BMmBsqzzj/WP+cplKrD4x/rH/OU0CuY9nTWhaFknMlAqACJSUbkm6gAIroIkCgRXQckKSAyUbdo6XNH8wSE5Fq5v42fOE8dkPRpz9VmsUPjXdf0Wkd9VmMSd41/WtiOd1L8EGRNkJx5SCpZzQ2oIgjSBQtqU1NhyUHIJCqahsbHPdoGi57ly/GcZfUyXcdL8FvE0LV7uMQtG2IHV5zO/CNgWKp2Wu48Qv7VbBF+KI2GJ+Nl0UIJFzxp9gTtl46No6Ezib7vCcg8odah1b7v9qES0S43X0VhAWt2cIqqjCs6VoaOlUsZM0+EXLTc5bo3wMB2uPwTGDtzG7tgGp4gkV9W25azXpUpeBybhlUwTxANJ8dEL3/zWoKtwfSoh6Z4v6rUEyZKOgVnnH+sf85TKerPOP8AWP8AnKZXNezetASgUlC6gYNzklAlFdBDASk5kohNoIDJRIJJKADTtL5xnrGfMmLp6k87H6wfVPDYkjSA6jrWWxF/jXfiK04OoWSxCTxj/wARW1HN6kacklAOuklBgFBEXJIciuoAW0pdkhqbq6psbHPdsaCfbxKCUjFbpJN8qX8YbZg9m343VPUtsMvKbnqTtdXam21xJJ6TqoMZJNyr4xpGuKJLTol8Vk01SKduvUlbHSH6WHlVbXts/RXDDqqjEtHqYu0Sx6lcNpVnQ1TC4Ai9uNULX30Uqnmy7FEkCZsIoXyizAbfBJlwwjaQFFwrFngWJsOhOySF3GSkQ5IwpgbPDrfx0X9VqNRsOaRUQ+vh/qtRp0SjoNZ5x/rH/OUynKx3jH+sf85Td1zns6S0HdEiuiuoAMoronpIKAYZKSjuiKBAkRQJSbqAAn6Lz0f4/wD8OKj3Umh87H+Jx7Inp4bIZftOqxuJv8Y78RWxH0WKxLy3fiK3I5fUMTE9Ke5RonpxzkrMIvMizJvMjUE0PtcqXdnVhlNl45HADqGpVu0rE7tKzNOGA3EbQOjMdqaCtlmNeTPHUp2J2lk0lxhamqRpRLiFwpNM3Qnl0UZpsFJp/JCzSHHlU4jq9W2ZVeIDhJ8ZDG4mKVBTdIUJhUqnqLHVTIEXdJh5sDnZY8h1UxhydKkYBuR+3Mz088bXt8qJ9wesW4lbt3AVgFjvD+kPcD8Qq+JZRSUJJqISPTw/1moK/otx1VHNETGCBNESQ4GwErSSgmSZJe1nnX+sf85SLpyt86/1j/nKZauezoLQsIkYSSUpITikoygUAwkRRpKgUIlJKBKK6CABS8PHjmf7z/8AWR9VEapeGHx7eiOQ/kPqnjsWWi9HH1LE4h5R6ytsTtPQsPXHhHrW5HKz7IjXapZdqmb6pV0jMmh0JYKZzJmtrhFGXO15G8ZKASsbxvFhDEbHhuFmjk6Vz+R5cbnUnUnpUvE690ry48fFxBQgtGNGmCoNLgGqQlwHVWy0WR2Pv2KZENAoR5FNY7RZWOG9yranhOVg4qumdZyaIMksia3yk9FWxDaLooN7ksHaHlVi3c01zbhwDuIHYVNiodw3GoY3BzC+Jw2OaSFucO/tJaLCQ76NmbyXddlz92FPiHjIdDscBcJjeBtGnwRdDJndsJ3S087m73ILlzeCeCfKGmqC4zgc5FTCP8+Hb65qCZSY9nR63zsnrH/OU0E9W+dk9Y/5ymVy2/J0VoUCkkokEoWC6CCCACKSSjJSCUBQRKTdAlEXIIoQ+oylg25nEdjHO+im0MzWzB52b25vLqXN7lV1B8ZEOVz3dkZH1UfGSQxjgXCz3N4LgNrbj8itWLGmrM2SVG5zXabc36LEVe0rW0EuaEE8cYP8qzFa3atKhZgzeSrzapV9UsxaqvxXEmxNIBBfsDeMdKWWNmbjbH62tETC48WwcpWUrq50z7uuBsa3iCS57pJAHXObpT9QwRg5rH/D94dKaMS6MKKuqjLTYpi6XNMXG5N+TqSVpiqLAFLiKRZGxRJEofYLlTFEh2hSyVlexxEjlXSbVOmdoq8Akq2IrFsBurulxQNFibqkETjsCkwYa53R0qJEo00WOnLlDsw5p1UKpIcbjToUSKBsViTdJqqq/kqu/I1FtuZpt8rYGf50ZPU14d9Eat/7L6LPOZna5Hxxt6CXtJ+CNMmCZra3zsnrH/OUyna3zsnrH/OU0ua9nSWgkEEEoBIigiKkYSSkko0RQKxJckoIkARZ/PxfgmPyD6pnGvNbL2kabZcx2EHT2p2f94j9TIe18fcomNzuAa2MkF7hrydK3Y3SMmRNs1mCSXpQTcWbaxFiLdCpKsqwpK9sULWk3JGpKhsxVgOwFP3lHQnx3Iy+N4i6LgAEEjbxLNOgL9XXvzitTulkEri7k2LLVVebZRoOPpUwycyueHtiy3gAbHNN2v4iFAqJnON3FI308p6uJSqPD3zHTZxniCuKrIkbC4hrQSTsCXV05jcWGxIts1Gov9Vr8MwxkGzVx2u5OpZjGY8s7xxA6dVrp7CyGgESNqmWgH4naqXdRIQnyVmexxqoKYhcQ7lS5nJq5CdEUWMrja7W3UX7S8bb9SEFcWnlHIr90sNTGNRHI0cHmu6CoApY67lCc+1Ndt9ijVUTmmzx7eJRrIqw8na9wWHthghGZt5JGyO4QvdzxYdiC5ZueqrVEAN/3iHjPpmoJUh0dbrT42T1j/nKZul1vnZPWP8AnKaC5z2dJaFIkLolAASXIiiUMLAUklGSkFAMSUSMoiUUBFk8+OiEjtkHco2I1G93kP3GaC1ySXW+qlO88eiNvxe5QsYjvHry5T063HxC241+kxzlTKrEX53ACSS+Vjr2AjF2gkW9qo31MrHFr7gjS/KOJWklK7IHD8J6hsUd7S8a3J4zbZbYkbrxRfCdrwCSqLw1o1JsPaqeso3iV0eUlwNrLSYNQbHu4tgVrNYHNYZj962q0YoUjH1GbzRm6Dc5azpvYwfVXDGBos0ADkCEsqbzq0yW2PZlksaN539f0C0+ZZfFz45/X9E8R4kJHZFZKammMPQHVWOE0gmqI4nEgPdY227OJVkatMEqxFUxyOBIY65sLm1lRQ5Y4luVYQx0LnAPaw2eBcF8296kdqei3Ktzlu+ss0MBJbZzXvkLA1w4tRe6sKetiqAI2ZiyMRsJc2xdaYyEdG3ak1+JtEpbK05csTXOFi57Y5C7hEbSb2T0yLRXx7kWkMu5uZxYSLGwa+QsBvx6j4pyLcgHBpDsuZjHCzSeE97mgW5ODtTrd18IY0hrg9oiZltoGxTF978dwbKQN1FMSWAytYGxBpFw45Huc5ptsvmRwZNoqnYAS1uZ7TmEZsWm4D72+UqnxDD2xFov5bBJ1XvorCqxRjpYDGXARtY14Nw0lpN78u1V2PVLXyjIbtYxrAeWyng/sS0xGCfvcH+oh/rMQRYH+9U/+oh/rNQU1Q8dHYa3zsnrH/OU2uiHc3SkPlkaxoaXuc4ucAALlziS7QbSo/g3DrNOeG0hLWHfTZzmkAgcLiLmj/cOVYX0sr2be4YJAroMuAUcYkfK1kbInhpe5zgNWMIvryvsnTuYpL5QIy7JvgbndmLL2z2zXtc2uj4sie6jmxRFb3wFTeib2yd6PwBT+hHbJ3o+M/Yd1GASHLoX7P03oR2yd6L9nqb0I7ZO9HxZew7n9HPCkldF/Z2m9CO2XvRfs7TehHbL3o+LL2R3P6OZk+Nf+CL83qLibC5oA51z1ALqh3MUtyd4bcgAm8uoF7fe6Slx7naZuyFuu3zh/MrRHE0qKJKzkW9AUzr/AA61FjAfo3QcZ4yOpdjm3J0b+C6GK5F8m+Oa4jbfIHA/BNM3GUQ2Uzf+U36lPavYiUlo5QXW0GxMTyLr53H0XHTs/wCU36liZd0+CgkGnebaX4Q47X1lV1FTxNmLc9AFbH9pcE/hn/zf9qP9psE/hn/zf9qXiw7TMaHrM4t55/X9F1f9pME/hn/zf9qVQSYFVzsibSHPM7K0uMlsxGl7S6bORCTQ6xs44EoBehof7OMMI1pI/KePOT7BI4D7/IAnP/G+GfwkfvJ/1p35DgeeGJ1s2Ug8i9BD+znDP4SP3k/60Y/s2w0m32SM3/zJ/wBaTiyXBnGsExFpzaG/SbDXjTkzjc5wNAbEa2XY4v7PcNbq2li1AIIlmII4iCH2IQq9x+GtA3yCMBz2xgb5Pcve4NDbB+up+BPEnti9o4eMWiaAMoNhYi2pN9qadjLBazB5OW/KdubrXbv/ABxhmf8AdI7ZL+XPtzbfL5FFn3H4NG4sfTxBzdozVZtoDxO5CE3JkdpHFX4u0/c5NeoqvqZQ51wLdC77SbicHlJEdPE4gXIzVQ0uBfVw4yEqXcLhLW53UjWtsDnLa4NsdhvfjuO1HJvZKxUcJwL96p/9RD/WYgu94VuIwp72vhpoyY3sIcHVILXAgtNnO6EEoyi0St0GLkMnhadXsla0XAuXNc0anpWMzVRjp2nLmZNK+fx0Vsj5ISNc3C0jOguunY3udifJmIPCu63BIBJ1tcaKv/ZiHk+Ef6UFhSbqcVfNSyMiIL5XNc27g0cGRoNyehhUbBqh0FVNI6XfWysDWOJ8Z5Y4LugANAtYW4gtKdzUOmh02aM0/lQZubhBuAQRsIEdx/KgBqpnLmODS0EtIaXC7QbaXHGFS/Yajn03uW/pWl8Dt5z+1nch4Hbzn9rO5JKCkaMPUSxKkl/qszX2Go59N7kfpQ+w1HPpvcj9K0vgdvOf2s7kPA7ec/tZ3Je0vbL/AJ+T+MfxRmvsNRz6b3Lf0ofYajn03uW/pWl8Dt5z+1nch4Hbzn9rO5HaXth8/J/GP4ozX2Go59N7kfpRiiqOfTe5H6VpPA7ec/tZ3IeB285/az9KO0vbIfXZH/zH8UYaoopDW79eTNmzZBC8uLxsLZvJDNh26WUqfc5M5znb+xuZxdbezpc3ttWv8Dt5z+1n6UPA7ec/tZ+lO4p7M2PK8bbVeSrwOF0EYY94kOcuzAZRY20t7FxqkoqmMNY6jruA9xLmQmxOaQh4uNSczWmx1awWOunefA7ec/tZ+lDwO3nP7WdylKhJScnbOCYfSVMQb/dK3MJC8/3NpY0GMtzMbl0fcnU8g2W1htwmq4qOrbeWSQneZXOGdtmAEtvwbuOu0leh/A7ec/tZ3IeB285/azuUkJ15PPLsJqszXCjrBlLnWNMXBpcdMt27Byd6uNy+G1H2+kc6lqYhHUb4+R8Tw1rdSdSNOU9K7b4Hbzn9rO5H4Hbzn9rP0qKQ7yyar2Q6iQujcxrzGXNcGyNsXMLnOs4X4xdU/gmo/j6n/hEtJ4Ibzn9rOXqQ8Dt5z+1ncpKzODCp/wCOqf8AjGnYaWaJwkNXUShnCLC1lni3km2qvvA7ec/tZ3IeB285/az9KAKSdr5KVsUEhgcwBjX2cOCy4tpYgG/wVBBhE7DC+SxyVILmMcXtYDK3xo5b2F+PQX47brwO3nSdrO5DwO3nP7WdyAGG1PH0AfEqpMMjZpJGtjeJCNHlhbo0AGxcOkK98Dt5z+1n6UPA7edJ2t7kAVdCxzXOe/KC4OFmluUAuYQ0AEn7rvgmIaR7mgTOeRZt2h1Nbg2sPKBtoOxXfgdvOf2s7kPA7edJ2s7kAMUIbG4Bugc6MWuy9wTc8EnThD4o1Z4TgzN8zEvOThAEtte+l7BBAH//2Q=="/>
          <p:cNvSpPr>
            <a:spLocks noChangeAspect="1" noChangeArrowheads="1"/>
          </p:cNvSpPr>
          <p:nvPr/>
        </p:nvSpPr>
        <p:spPr bwMode="auto">
          <a:xfrm>
            <a:off x="1373981" y="7939"/>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jpeg;base64,/9j/4AAQSkZJRgABAQAAAQABAAD/2wCEAAkGBhQQEBUSEBQQEBUQEhQQEBAUDw8PDw8QFBAVFRQQFBQXHCYeFxkjGRQUHy8gIycpLCwsFR4xNTAqNSYrLCkBCQoKDgwOGg8PFCkcFRwpKSkpKSkpKikpKSkpLCkpKSkpKSkqKSkpKSkpKSkpKSkpKSksKSwpKSkpLCkpKSkpLP/AABEIAMwA+AMBIgACEQEDEQH/xAAcAAAABwEBAAAAAAAAAAAAAAAAAQIDBAUGBwj/xABJEAABAwIDAQoLBQUIAgMAAAABAAIDBBEFEiExBhMiQVFSYXGR0RUjMjNTc4GTobLBFEJysdIWNFSiswckYmN0gpLTF+FDo8L/xAAaAQACAwEBAAAAAAAAAAAAAAAAAgEDBAUG/8QAJxEAAgICAQQCAQUBAAAAAAAAAAECEQMxEgQTIVEUQZIiMlJhgUL/2gAMAwEAAhEDEQA/ANPU4hKJH+Ml0e4ecfszHpSPCUvpJfeP70xVu8Y/8b/nKRdclt3s2pIleEpfSS+8f3oeEpfSS+8f3qKEEvJ+xuKJsWJSZheSS1xe8j7betTG4m6phlbFJK0gy0+bM9pZI0WzDXlI1VK8aHp0U/B6/NeJ9g8a3GyVugz/AItl1pwZPplGSPoo6rdHKJY98NVG7xYc0TSZBUCo1uL2LHMa+yljE5C0TtlqWtnnzOidJJenEdNI8t2+STlPJqFP3QYaZWNezKXRvbLYjzjY2SWj06XrN4diDspJkvTgOhmOXVwex+WXoc1rGs9i1mUsMarZayjzU89Q2WnAdlZNIx0rQ1m+XAN9ua3SFQ4jusme5pZPO1koqmg77ICDcGM7dLENH+4q3q5XUtRnaGmRztG3ADoHN4IPtPaVWY9hdPE43a50dQTLSObsjncWh8TuQE5Xdq0YJx1JFGRfZpIMdmmhbIXyxvZ4qePfHjJIBe9r8YIKLwpL6WX3r+9UbKtxrpGB2dj2SSBw2P3uURxk8jmhz2exqsgFz+pi4ZN7NfTS5RNHRV0hjBL5Np++7l61CxrEZQW2kkHB4pHjj609RnxQ9v5quxw8Jv4fqiLdFfUaK6oxeb003vpO9QDjU9/Pz++k70uoUNzVLZzOT9kpuNT+nn99J3pfhmf00/vpO9Q2hGlthyfsmDGJ/TT++k703Lurki0M05PLv0h+qrq+s3pmbjOjRylVgoXvGd1zm16lmy5HpM3dLjcnbLuk3Qzl/n6ix1uZpco+Oiu8MxObUGWotfjlkdY8oN9R0LOYXQkA62FjdpNrhPSYwY4/FZiW3a67btAuNWnjWblK9nVjFaNRJXzEWM8pIG1skjeq4voq52Kzg236f3sneqhuNyBoeRG+2j3AuBLeUjlCluqmSasde4uRxhX48jT8szdZhajaJfhaf003vpO9A4xP6ab30neowCFlrtnEt+yT4Xn9NN72TvReF5/TT+9k71HLULJkwt+yT4Xm9NN72TvRHF5vTTe9k71HyoEKbFt+yVRYtOZYwZpiDIwEGWSxGcabUEzQjxsfrY/nCCsTZdibrZcVZ8Y/1j/nKQ0pdWPGP9Y/5ymwucz0K0KujSLpQKQAympo81rHK5pzNcPuu7kslJuhOmDVlrh2ImYa8F7DZ7OUW8odBVRulwV8lnRljYi20rACHOfZzGFttP8A5CT1JMgcCHsNnN7HjmO6FeUOItlZnaNL2ew7WO6uRbsWTl4ZknCjN4bO2qhe2UAuNt6cRwnDMHiIH8WzqSaNjZY3Uzg7LLZ0cvFFOwXJHIM5A6wUWK4XvNREIwDG4uc0E5dWMe8gHlFgR1KVilC1lnnY9gc8h2URPcWuJtyOd2EK9OnaMziUOGt/vsrnNyP3giePY1k5njzOb/hdbMPxK+aVOxXD2+f2SOjZG/pFw7XpBFlAYs/Uz5zNHTw4pl5RjxTekX+KrccPDH4fqrKjd4ln4QqzHD4z/aER0U9RopahRbKVOoxTHLCCNAJTm3BHQkloCm3zfpuF5LNnSVdxgFmiqJIt7Nk3XY1vEdxq46MHSeNYkm50d/p2lj8CK2odJUCCI+TrK8cQ5q19DgzJY7XII8k7OLYsluSGXMXauk1c7jJK1P20ttl4inlxukaMfsgYBhDQ58TvKOcOb923KpDcFMGXQEAZSbcmwq1w9jA98tuFIBfottVsxwcLHW+1EIqy3MucaMoAjAR7qaOSBjXQDNvkjYzfazMdoHGoLK/eh4+7dbBx0zexbKPN5cMoSJ1kWVRJMXjDbhwd0DaoB3QkngtA6zdFFSg2XdkLKPFO8nyb6X0uLJ2OUE22HkU0Q8bH6IeNj9ZH84QS6LzsfrGfOEE0WNi0WNWfGP8AWP8AnKbunKvzj/WP+cppYHs9CtB3RpKUlGCJRIFFdQAEhk7opN8ZrxSN9I3vCWkOCaMuLsVxsu5o2VMOliDqx3Gx42HoIKoa6cxzs3wNc4sayVv3TEGjWx/xAlP0NaYXX+47WQc084BWGK0QmjdYDPlBY8bXNBzBt+1boTUkY5xoPGJgYgec4EctspP1VQ1KkqC8bDlJYWA6EEQszX9pSCdD1fRZsn7i3FovaVtomD/A38lVYz532BXUbbNb1D8lR4z50noCvgZOo0VU6jKRMUwnOYG0JQRNSgkAg4pT3bmHEsZVuLpM2pynLboXQXdqw8dIXPkewgAuvs0B429YVbiots3dPkf7S0wip0BGi0VNUArE01VlNr7OPpVlS4pY6lYpJqR2oUaoVJadFMpcTKoPtzS29+JMUOJi512ITYznRY7rt0DS1jTmGQ74cpsS62VrfzKxVViLppMzzsGgvoxvKmMfxYvlc7lPAHEGjQFV8BIie47XaXXWxr9Jys8uTLg1TdLG9+NSsPfc57F1jwW84rM0pJsORavBjYj4dCh+GUpGjjwWeoGeaR0bTrvbBl7Sn58OZGyzLjpJub8t1b07HPYLu02WvqSoOL5W6adOtym8D19DeGVBL2FwGk0YJzDUmRuwIKHhMzWVERGpErARbic8D6oKEiFjj6NNV+cf6x/zlMp2s84/8b/nKaXOezqx0BGEm6NQSg0koykOUAHdESiJSVAAIUzC6/ezkPknyTzCeLqUNJcE8ZUVyVlhjLxmAFuPPbbm02+yygcR6kTnk7deK/GetAf+vimu2Ko0jTkfT8lnsXHjndNlonm/aFm8WPjnez8lqiYeo0VsqasnZdqbKZnMYAEYQCNKAAoNVgjH7Lx3PCy6Zh03U8JShjRk07Od4rh7oJC2xsTo7itxaooYS51gdi6FPTNkGV4DgVisfw00zi5twx3km+w8iRxs6eHqfpkR9eWNIJ1UD7eQ02PlKFPMXFON1sOTjVscVKx5ZbHJhnkHQAD7E9VjLTt5XOJ9iRCyw6XFOYy7RjeIBXIofkThseUZnK8oZS7UcEcpVLTMuAXbBsHKrKnqADrryNCqlsZGwoap2WzSSe1IlicTrYE843Ki4W5zhd3BaNbDanp582jAGjl4ymTJoewqDLPHd7T42P8AqNQUbDm+Piv6aL+q1BMmBsqzzj/WP+cplKrD4x/rH/OU0CuY9nTWhaFknMlAqACJSUbkm6gAIroIkCgRXQckKSAyUbdo6XNH8wSE5Fq5v42fOE8dkPRpz9VmsUPjXdf0Wkd9VmMSd41/WtiOd1L8EGRNkJx5SCpZzQ2oIgjSBQtqU1NhyUHIJCqahsbHPdoGi57ly/GcZfUyXcdL8FvE0LV7uMQtG2IHV5zO/CNgWKp2Wu48Qv7VbBF+KI2GJ+Nl0UIJFzxp9gTtl46No6Ezib7vCcg8odah1b7v9qES0S43X0VhAWt2cIqqjCs6VoaOlUsZM0+EXLTc5bo3wMB2uPwTGDtzG7tgGp4gkV9W25azXpUpeBybhlUwTxANJ8dEL3/zWoKtwfSoh6Z4v6rUEyZKOgVnnH+sf85TKerPOP8AWP8AnKZXNezetASgUlC6gYNzklAlFdBDASk5kohNoIDJRIJJKADTtL5xnrGfMmLp6k87H6wfVPDYkjSA6jrWWxF/jXfiK04OoWSxCTxj/wARW1HN6kacklAOuklBgFBEXJIciuoAW0pdkhqbq6psbHPdsaCfbxKCUjFbpJN8qX8YbZg9m343VPUtsMvKbnqTtdXam21xJJ6TqoMZJNyr4xpGuKJLTol8Vk01SKduvUlbHSH6WHlVbXts/RXDDqqjEtHqYu0Sx6lcNpVnQ1TC4Ai9uNULX30Uqnmy7FEkCZsIoXyizAbfBJlwwjaQFFwrFngWJsOhOySF3GSkQ5IwpgbPDrfx0X9VqNRsOaRUQ+vh/qtRp0SjoNZ5x/rH/OUynKx3jH+sf85Td1zns6S0HdEiuiuoAMoronpIKAYZKSjuiKBAkRQJSbqAAn6Lz0f4/wD8OKj3Umh87H+Jx7Inp4bIZftOqxuJv8Y78RWxH0WKxLy3fiK3I5fUMTE9Ke5RonpxzkrMIvMizJvMjUE0PtcqXdnVhlNl45HADqGpVu0rE7tKzNOGA3EbQOjMdqaCtlmNeTPHUp2J2lk0lxhamqRpRLiFwpNM3Qnl0UZpsFJp/JCzSHHlU4jq9W2ZVeIDhJ8ZDG4mKVBTdIUJhUqnqLHVTIEXdJh5sDnZY8h1UxhydKkYBuR+3Mz088bXt8qJ9wesW4lbt3AVgFjvD+kPcD8Qq+JZRSUJJqISPTw/1moK/otx1VHNETGCBNESQ4GwErSSgmSZJe1nnX+sf85SLpyt86/1j/nKZauezoLQsIkYSSUpITikoygUAwkRRpKgUIlJKBKK6CABS8PHjmf7z/8AWR9VEapeGHx7eiOQ/kPqnjsWWi9HH1LE4h5R6ytsTtPQsPXHhHrW5HKz7IjXapZdqmb6pV0jMmh0JYKZzJmtrhFGXO15G8ZKASsbxvFhDEbHhuFmjk6Vz+R5cbnUnUnpUvE690ry48fFxBQgtGNGmCoNLgGqQlwHVWy0WR2Pv2KZENAoR5FNY7RZWOG9yranhOVg4qumdZyaIMksia3yk9FWxDaLooN7ksHaHlVi3c01zbhwDuIHYVNiodw3GoY3BzC+Jw2OaSFucO/tJaLCQ76NmbyXddlz92FPiHjIdDscBcJjeBtGnwRdDJndsJ3S087m73ILlzeCeCfKGmqC4zgc5FTCP8+Hb65qCZSY9nR63zsnrH/OU0E9W+dk9Y/5ymVy2/J0VoUCkkokEoWC6CCCACKSSjJSCUBQRKTdAlEXIIoQ+oylg25nEdjHO+im0MzWzB52b25vLqXN7lV1B8ZEOVz3dkZH1UfGSQxjgXCz3N4LgNrbj8itWLGmrM2SVG5zXabc36LEVe0rW0EuaEE8cYP8qzFa3atKhZgzeSrzapV9UsxaqvxXEmxNIBBfsDeMdKWWNmbjbH62tETC48WwcpWUrq50z7uuBsa3iCS57pJAHXObpT9QwRg5rH/D94dKaMS6MKKuqjLTYpi6XNMXG5N+TqSVpiqLAFLiKRZGxRJEofYLlTFEh2hSyVlexxEjlXSbVOmdoq8Akq2IrFsBurulxQNFibqkETjsCkwYa53R0qJEo00WOnLlDsw5p1UKpIcbjToUSKBsViTdJqqq/kqu/I1FtuZpt8rYGf50ZPU14d9Eat/7L6LPOZna5Hxxt6CXtJ+CNMmCZra3zsnrH/OUyna3zsnrH/OU0ua9nSWgkEEEoBIigiKkYSSkko0RQKxJckoIkARZ/PxfgmPyD6pnGvNbL2kabZcx2EHT2p2f94j9TIe18fcomNzuAa2MkF7hrydK3Y3SMmRNs1mCSXpQTcWbaxFiLdCpKsqwpK9sULWk3JGpKhsxVgOwFP3lHQnx3Iy+N4i6LgAEEjbxLNOgL9XXvzitTulkEri7k2LLVVebZRoOPpUwycyueHtiy3gAbHNN2v4iFAqJnON3FI308p6uJSqPD3zHTZxniCuKrIkbC4hrQSTsCXV05jcWGxIts1Gov9Vr8MwxkGzVx2u5OpZjGY8s7xxA6dVrp7CyGgESNqmWgH4naqXdRIQnyVmexxqoKYhcQ7lS5nJq5CdEUWMrja7W3UX7S8bb9SEFcWnlHIr90sNTGNRHI0cHmu6CoApY67lCc+1Ndt9ijVUTmmzx7eJRrIqw8na9wWHthghGZt5JGyO4QvdzxYdiC5ZueqrVEAN/3iHjPpmoJUh0dbrT42T1j/nKZul1vnZPWP8AnKaC5z2dJaFIkLolAASXIiiUMLAUklGSkFAMSUSMoiUUBFk8+OiEjtkHco2I1G93kP3GaC1ySXW+qlO88eiNvxe5QsYjvHry5T063HxC241+kxzlTKrEX53ACSS+Vjr2AjF2gkW9qo31MrHFr7gjS/KOJWklK7IHD8J6hsUd7S8a3J4zbZbYkbrxRfCdrwCSqLw1o1JsPaqeso3iV0eUlwNrLSYNQbHu4tgVrNYHNYZj962q0YoUjH1GbzRm6Dc5azpvYwfVXDGBos0ADkCEsqbzq0yW2PZlksaN539f0C0+ZZfFz45/X9E8R4kJHZFZKammMPQHVWOE0gmqI4nEgPdY227OJVkatMEqxFUxyOBIY65sLm1lRQ5Y4luVYQx0LnAPaw2eBcF8296kdqei3Ktzlu+ss0MBJbZzXvkLA1w4tRe6sKetiqAI2ZiyMRsJc2xdaYyEdG3ak1+JtEpbK05csTXOFi57Y5C7hEbSb2T0yLRXx7kWkMu5uZxYSLGwa+QsBvx6j4pyLcgHBpDsuZjHCzSeE97mgW5ODtTrd18IY0hrg9oiZltoGxTF978dwbKQN1FMSWAytYGxBpFw45Huc5ptsvmRwZNoqnYAS1uZ7TmEZsWm4D72+UqnxDD2xFov5bBJ1XvorCqxRjpYDGXARtY14Nw0lpN78u1V2PVLXyjIbtYxrAeWyng/sS0xGCfvcH+oh/rMQRYH+9U/+oh/rNQU1Q8dHYa3zsnrH/OU2uiHc3SkPlkaxoaXuc4ucAALlziS7QbSo/g3DrNOeG0hLWHfTZzmkAgcLiLmj/cOVYX0sr2be4YJAroMuAUcYkfK1kbInhpe5zgNWMIvryvsnTuYpL5QIy7JvgbndmLL2z2zXtc2uj4sie6jmxRFb3wFTeib2yd6PwBT+hHbJ3o+M/Yd1GASHLoX7P03oR2yd6L9nqb0I7ZO9HxZew7n9HPCkldF/Z2m9CO2XvRfs7TehHbL3o+LL2R3P6OZk+Nf+CL83qLibC5oA51z1ALqh3MUtyd4bcgAm8uoF7fe6Slx7naZuyFuu3zh/MrRHE0qKJKzkW9AUzr/AA61FjAfo3QcZ4yOpdjm3J0b+C6GK5F8m+Oa4jbfIHA/BNM3GUQ2Uzf+U36lPavYiUlo5QXW0GxMTyLr53H0XHTs/wCU36liZd0+CgkGnebaX4Q47X1lV1FTxNmLc9AFbH9pcE/hn/zf9qP9psE/hn/zf9qXiw7TMaHrM4t55/X9F1f9pME/hn/zf9qVQSYFVzsibSHPM7K0uMlsxGl7S6bORCTQ6xs44EoBehof7OMMI1pI/KePOT7BI4D7/IAnP/G+GfwkfvJ/1p35DgeeGJ1s2Ug8i9BD+znDP4SP3k/60Y/s2w0m32SM3/zJ/wBaTiyXBnGsExFpzaG/SbDXjTkzjc5wNAbEa2XY4v7PcNbq2li1AIIlmII4iCH2IQq9x+GtA3yCMBz2xgb5Pcve4NDbB+up+BPEnti9o4eMWiaAMoNhYi2pN9qadjLBazB5OW/KdubrXbv/ABxhmf8AdI7ZL+XPtzbfL5FFn3H4NG4sfTxBzdozVZtoDxO5CE3JkdpHFX4u0/c5NeoqvqZQ51wLdC77SbicHlJEdPE4gXIzVQ0uBfVw4yEqXcLhLW53UjWtsDnLa4NsdhvfjuO1HJvZKxUcJwL96p/9RD/WYgu94VuIwp72vhpoyY3sIcHVILXAgtNnO6EEoyi0St0GLkMnhadXsla0XAuXNc0anpWMzVRjp2nLmZNK+fx0Vsj5ISNc3C0jOguunY3udifJmIPCu63BIBJ1tcaKv/ZiHk+Ef6UFhSbqcVfNSyMiIL5XNc27g0cGRoNyehhUbBqh0FVNI6XfWysDWOJ8Z5Y4LugANAtYW4gtKdzUOmh02aM0/lQZubhBuAQRsIEdx/KgBqpnLmODS0EtIaXC7QbaXHGFS/Yajn03uW/pWl8Dt5z+1nch4Hbzn9rO5JKCkaMPUSxKkl/qszX2Go59N7kfpQ+w1HPpvcj9K0vgdvOf2s7kPA7ec/tZ3Je0vbL/AJ+T+MfxRmvsNRz6b3Lf0ofYajn03uW/pWl8Dt5z+1nch4Hbzn9rO5HaXth8/J/GP4ozX2Go59N7kfpRiiqOfTe5H6VpPA7ec/tZ3IeB285/az9KO0vbIfXZH/zH8UYaoopDW79eTNmzZBC8uLxsLZvJDNh26WUqfc5M5znb+xuZxdbezpc3ttWv8Dt5z+1n6UPA7ec/tZ+lO4p7M2PK8bbVeSrwOF0EYY94kOcuzAZRY20t7FxqkoqmMNY6jruA9xLmQmxOaQh4uNSczWmx1awWOunefA7ec/tZ+lDwO3nP7WdylKhJScnbOCYfSVMQb/dK3MJC8/3NpY0GMtzMbl0fcnU8g2W1htwmq4qOrbeWSQneZXOGdtmAEtvwbuOu0leh/A7ec/tZ3IeB285/azuUkJ15PPLsJqszXCjrBlLnWNMXBpcdMt27Byd6uNy+G1H2+kc6lqYhHUb4+R8Tw1rdSdSNOU9K7b4Hbzn9rO5H4Hbzn9rP0qKQ7yyar2Q6iQujcxrzGXNcGyNsXMLnOs4X4xdU/gmo/j6n/hEtJ4Ibzn9rOXqQ8Dt5z+1ncpKzODCp/wCOqf8AjGnYaWaJwkNXUShnCLC1lni3km2qvvA7ec/tZ3IeB285/az9KAKSdr5KVsUEhgcwBjX2cOCy4tpYgG/wVBBhE7DC+SxyVILmMcXtYDK3xo5b2F+PQX47brwO3nSdrO5DwO3nP7WdyAGG1PH0AfEqpMMjZpJGtjeJCNHlhbo0AGxcOkK98Dt5z+1n6UPA7edJ2t7kAVdCxzXOe/KC4OFmluUAuYQ0AEn7rvgmIaR7mgTOeRZt2h1Nbg2sPKBtoOxXfgdvOf2s7kPA7edJ2s7kAMUIbG4Bugc6MWuy9wTc8EnThD4o1Z4TgzN8zEvOThAEtte+l7BBAH//2Q=="/>
          <p:cNvSpPr>
            <a:spLocks noChangeAspect="1" noChangeArrowheads="1"/>
          </p:cNvSpPr>
          <p:nvPr/>
        </p:nvSpPr>
        <p:spPr bwMode="auto">
          <a:xfrm>
            <a:off x="1488281" y="160339"/>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71" name="Picture 7" descr="C:\Users\me\Dropbox\teaching\cos432\lec6-userauthentication\loc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867400" y="2209800"/>
            <a:ext cx="2819400" cy="2819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000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70919"/>
            <a:ext cx="8229600" cy="2316162"/>
          </a:xfrm>
        </p:spPr>
        <p:txBody>
          <a:bodyPr>
            <a:normAutofit/>
          </a:bodyPr>
          <a:lstStyle/>
          <a:p>
            <a:r>
              <a:rPr lang="en-US" sz="3600" dirty="0" smtClean="0"/>
              <a:t>And now for something completely different: </a:t>
            </a:r>
            <a:br>
              <a:rPr lang="en-US" sz="3600" dirty="0" smtClean="0"/>
            </a:br>
            <a:r>
              <a:rPr lang="en-US" sz="3600" dirty="0" smtClean="0"/>
              <a:t>How to use passwords instead of PKI </a:t>
            </a:r>
            <a:br>
              <a:rPr lang="en-US" sz="3600" dirty="0" smtClean="0"/>
            </a:br>
            <a:r>
              <a:rPr lang="en-US" sz="3600" dirty="0" smtClean="0"/>
              <a:t>for authenticated key exchange</a:t>
            </a:r>
            <a:endParaRPr lang="en-US" sz="3600" dirty="0"/>
          </a:p>
        </p:txBody>
      </p:sp>
    </p:spTree>
    <p:extLst>
      <p:ext uri="{BB962C8B-B14F-4D97-AF65-F5344CB8AC3E}">
        <p14:creationId xmlns:p14="http://schemas.microsoft.com/office/powerpoint/2010/main" val="513522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Recall: </a:t>
            </a:r>
            <a:r>
              <a:rPr lang="en-US" dirty="0" err="1"/>
              <a:t>Diffie</a:t>
            </a:r>
            <a:r>
              <a:rPr lang="en-US" dirty="0"/>
              <a:t>-Hellman Key </a:t>
            </a:r>
            <a:r>
              <a:rPr lang="en-US" dirty="0" smtClean="0"/>
              <a:t>Exchange</a:t>
            </a:r>
            <a:endParaRPr lang="en-US" dirty="0"/>
          </a:p>
        </p:txBody>
      </p:sp>
      <p:sp>
        <p:nvSpPr>
          <p:cNvPr id="5" name="Rectangle 4"/>
          <p:cNvSpPr/>
          <p:nvPr/>
        </p:nvSpPr>
        <p:spPr>
          <a:xfrm>
            <a:off x="457200" y="4451076"/>
            <a:ext cx="8458200" cy="2074414"/>
          </a:xfrm>
          <a:prstGeom prst="rect">
            <a:avLst/>
          </a:prstGeom>
        </p:spPr>
        <p:txBody>
          <a:bodyPr wrap="square">
            <a:spAutoFit/>
          </a:bodyPr>
          <a:lstStyle/>
          <a:p>
            <a:pPr lvl="0">
              <a:spcBef>
                <a:spcPct val="20000"/>
              </a:spcBef>
              <a:buClr>
                <a:prstClr val="white">
                  <a:lumMod val="65000"/>
                </a:prstClr>
              </a:buClr>
            </a:pPr>
            <a:r>
              <a:rPr lang="en-US" sz="2800" dirty="0" smtClean="0">
                <a:solidFill>
                  <a:srgbClr val="4177B9"/>
                </a:solidFill>
                <a:latin typeface="Lucida Sans" panose="020B0602030504020204" pitchFamily="34" charset="0"/>
              </a:rPr>
              <a:t>Puzzle: </a:t>
            </a:r>
          </a:p>
          <a:p>
            <a:pPr lvl="0">
              <a:spcBef>
                <a:spcPct val="20000"/>
              </a:spcBef>
              <a:buClr>
                <a:prstClr val="white">
                  <a:lumMod val="65000"/>
                </a:prstClr>
              </a:buClr>
            </a:pPr>
            <a:r>
              <a:rPr lang="en-US" sz="2800" dirty="0">
                <a:solidFill>
                  <a:srgbClr val="4177B9"/>
                </a:solidFill>
                <a:latin typeface="Lucida Sans" panose="020B0602030504020204" pitchFamily="34" charset="0"/>
              </a:rPr>
              <a:t>	</a:t>
            </a:r>
            <a:r>
              <a:rPr lang="en-US" sz="2800" dirty="0" smtClean="0">
                <a:solidFill>
                  <a:srgbClr val="4177B9"/>
                </a:solidFill>
                <a:latin typeface="Lucida Sans" panose="020B0602030504020204" pitchFamily="34" charset="0"/>
              </a:rPr>
              <a:t>Alice &amp; Bob have a shared password.</a:t>
            </a:r>
          </a:p>
          <a:p>
            <a:pPr lvl="0">
              <a:spcBef>
                <a:spcPct val="20000"/>
              </a:spcBef>
              <a:buClr>
                <a:prstClr val="white">
                  <a:lumMod val="65000"/>
                </a:prstClr>
              </a:buClr>
            </a:pPr>
            <a:r>
              <a:rPr lang="en-US" sz="2800" b="1" dirty="0" smtClean="0">
                <a:solidFill>
                  <a:srgbClr val="4177B9"/>
                </a:solidFill>
                <a:latin typeface="Lucida Sans" panose="020B0602030504020204" pitchFamily="34" charset="0"/>
              </a:rPr>
              <a:t>	</a:t>
            </a:r>
            <a:r>
              <a:rPr lang="en-US" sz="2800" dirty="0" smtClean="0">
                <a:solidFill>
                  <a:srgbClr val="4177B9"/>
                </a:solidFill>
                <a:latin typeface="Lucida Sans" panose="020B0602030504020204" pitchFamily="34" charset="0"/>
              </a:rPr>
              <a:t>Human users; no PKI</a:t>
            </a:r>
          </a:p>
          <a:p>
            <a:pPr lvl="0">
              <a:spcBef>
                <a:spcPct val="20000"/>
              </a:spcBef>
              <a:buClr>
                <a:prstClr val="white">
                  <a:lumMod val="65000"/>
                </a:prstClr>
              </a:buClr>
            </a:pPr>
            <a:r>
              <a:rPr lang="en-US" sz="2800" b="1" dirty="0">
                <a:solidFill>
                  <a:srgbClr val="4177B9"/>
                </a:solidFill>
                <a:latin typeface="Lucida Sans" panose="020B0602030504020204" pitchFamily="34" charset="0"/>
              </a:rPr>
              <a:t>	</a:t>
            </a:r>
            <a:r>
              <a:rPr lang="en-US" sz="2800" dirty="0" smtClean="0">
                <a:solidFill>
                  <a:srgbClr val="4177B9"/>
                </a:solidFill>
                <a:latin typeface="Lucida Sans" panose="020B0602030504020204" pitchFamily="34" charset="0"/>
              </a:rPr>
              <a:t>Can they authenticate their key exchange?</a:t>
            </a:r>
            <a:endParaRPr lang="en-US" sz="2800" b="1" dirty="0">
              <a:solidFill>
                <a:srgbClr val="1F497D">
                  <a:lumMod val="60000"/>
                  <a:lumOff val="40000"/>
                </a:srgbClr>
              </a:solidFill>
              <a:latin typeface="Lucida Sans" panose="020B0602030504020204" pitchFamily="34" charset="0"/>
            </a:endParaRPr>
          </a:p>
        </p:txBody>
      </p:sp>
      <p:sp>
        <p:nvSpPr>
          <p:cNvPr id="12" name="Content Placeholder 2"/>
          <p:cNvSpPr>
            <a:spLocks noGrp="1"/>
          </p:cNvSpPr>
          <p:nvPr>
            <p:ph sz="half" idx="1"/>
          </p:nvPr>
        </p:nvSpPr>
        <p:spPr>
          <a:xfrm>
            <a:off x="457200" y="1600202"/>
            <a:ext cx="4514850" cy="2668312"/>
          </a:xfrm>
        </p:spPr>
        <p:txBody>
          <a:bodyPr>
            <a:normAutofit fontScale="92500"/>
          </a:bodyPr>
          <a:lstStyle/>
          <a:p>
            <a:pPr marL="0" indent="0">
              <a:buNone/>
            </a:pPr>
            <a:r>
              <a:rPr lang="en-US" sz="2800" dirty="0"/>
              <a:t>Fix </a:t>
            </a:r>
            <a:r>
              <a:rPr lang="en-US" sz="2800" dirty="0" smtClean="0"/>
              <a:t>large </a:t>
            </a:r>
            <a:r>
              <a:rPr lang="en-US" sz="2800" dirty="0"/>
              <a:t>prime p, “generator” g</a:t>
            </a:r>
          </a:p>
          <a:p>
            <a:pPr marL="0" indent="0">
              <a:spcBef>
                <a:spcPts val="2824"/>
              </a:spcBef>
              <a:buNone/>
            </a:pPr>
            <a:r>
              <a:rPr lang="en-US" sz="2800" dirty="0" smtClean="0"/>
              <a:t>		Pick </a:t>
            </a:r>
            <a:r>
              <a:rPr lang="en-US" sz="2800" dirty="0"/>
              <a:t>random </a:t>
            </a:r>
            <a:r>
              <a:rPr lang="en-US" sz="2800" dirty="0" smtClean="0">
                <a:solidFill>
                  <a:srgbClr val="C00000"/>
                </a:solidFill>
              </a:rPr>
              <a:t>x</a:t>
            </a:r>
            <a:endParaRPr lang="en-US" dirty="0" smtClean="0"/>
          </a:p>
          <a:p>
            <a:pPr marL="0" indent="0">
              <a:buNone/>
            </a:pPr>
            <a:r>
              <a:rPr lang="en-US" sz="2800" dirty="0" smtClean="0">
                <a:solidFill>
                  <a:srgbClr val="000000"/>
                </a:solidFill>
              </a:rPr>
              <a:t>		a</a:t>
            </a:r>
            <a:r>
              <a:rPr lang="en-US" sz="2800" dirty="0" smtClean="0"/>
              <a:t> </a:t>
            </a:r>
            <a:r>
              <a:rPr lang="en-US" sz="2800" dirty="0"/>
              <a:t>= </a:t>
            </a:r>
            <a:r>
              <a:rPr lang="en-US" sz="2800" dirty="0" err="1"/>
              <a:t>g</a:t>
            </a:r>
            <a:r>
              <a:rPr lang="en-US" sz="2800" baseline="30000" dirty="0" err="1">
                <a:solidFill>
                  <a:srgbClr val="C00000"/>
                </a:solidFill>
              </a:rPr>
              <a:t>x</a:t>
            </a:r>
            <a:r>
              <a:rPr lang="en-US" sz="2800" dirty="0"/>
              <a:t> </a:t>
            </a:r>
            <a:r>
              <a:rPr lang="en-US" sz="2000" dirty="0"/>
              <a:t>%</a:t>
            </a:r>
            <a:r>
              <a:rPr lang="en-US" sz="2800" dirty="0"/>
              <a:t> p</a:t>
            </a:r>
          </a:p>
          <a:p>
            <a:pPr marL="0" indent="0">
              <a:spcBef>
                <a:spcPts val="2824"/>
              </a:spcBef>
              <a:buNone/>
            </a:pPr>
            <a:r>
              <a:rPr lang="en-US" sz="2800" dirty="0" smtClean="0"/>
              <a:t>		</a:t>
            </a:r>
            <a:r>
              <a:rPr lang="en-US" sz="2800" dirty="0" err="1" smtClean="0">
                <a:solidFill>
                  <a:srgbClr val="C00000"/>
                </a:solidFill>
              </a:rPr>
              <a:t>k</a:t>
            </a:r>
            <a:r>
              <a:rPr lang="en-US" sz="2800" baseline="-25000" dirty="0" err="1" smtClean="0">
                <a:solidFill>
                  <a:srgbClr val="C00000"/>
                </a:solidFill>
              </a:rPr>
              <a:t>Alice</a:t>
            </a:r>
            <a:r>
              <a:rPr lang="en-US" sz="2800" dirty="0" smtClean="0"/>
              <a:t> = </a:t>
            </a:r>
            <a:r>
              <a:rPr lang="en-US" sz="2800" dirty="0" err="1" smtClean="0">
                <a:solidFill>
                  <a:srgbClr val="000000"/>
                </a:solidFill>
              </a:rPr>
              <a:t>b</a:t>
            </a:r>
            <a:r>
              <a:rPr lang="en-US" sz="2800" baseline="30000" dirty="0" err="1" smtClean="0">
                <a:solidFill>
                  <a:srgbClr val="C00000"/>
                </a:solidFill>
              </a:rPr>
              <a:t>x</a:t>
            </a:r>
            <a:r>
              <a:rPr lang="en-US" sz="2800" dirty="0" smtClean="0"/>
              <a:t> </a:t>
            </a:r>
            <a:r>
              <a:rPr lang="en-US" sz="2000" dirty="0" smtClean="0">
                <a:solidFill>
                  <a:prstClr val="black"/>
                </a:solidFill>
              </a:rPr>
              <a:t>%</a:t>
            </a:r>
            <a:r>
              <a:rPr lang="en-US" sz="2800" dirty="0" smtClean="0"/>
              <a:t> p</a:t>
            </a:r>
          </a:p>
        </p:txBody>
      </p:sp>
      <p:sp>
        <p:nvSpPr>
          <p:cNvPr id="14" name="Content Placeholder 10"/>
          <p:cNvSpPr>
            <a:spLocks noGrp="1"/>
          </p:cNvSpPr>
          <p:nvPr>
            <p:ph sz="half" idx="2"/>
          </p:nvPr>
        </p:nvSpPr>
        <p:spPr>
          <a:xfrm>
            <a:off x="4800600" y="1600202"/>
            <a:ext cx="2571750" cy="4525963"/>
          </a:xfrm>
        </p:spPr>
        <p:txBody>
          <a:bodyPr>
            <a:normAutofit fontScale="92500"/>
          </a:bodyPr>
          <a:lstStyle/>
          <a:p>
            <a:endParaRPr lang="en-US" dirty="0" smtClean="0">
              <a:solidFill>
                <a:prstClr val="black"/>
              </a:solidFill>
            </a:endParaRPr>
          </a:p>
          <a:p>
            <a:pPr marL="0" indent="0" algn="r">
              <a:spcBef>
                <a:spcPts val="2824"/>
              </a:spcBef>
              <a:buNone/>
            </a:pPr>
            <a:r>
              <a:rPr lang="en-US" dirty="0" smtClean="0">
                <a:solidFill>
                  <a:prstClr val="black"/>
                </a:solidFill>
              </a:rPr>
              <a:t>Pick </a:t>
            </a:r>
            <a:r>
              <a:rPr lang="en-US" dirty="0">
                <a:solidFill>
                  <a:prstClr val="black"/>
                </a:solidFill>
              </a:rPr>
              <a:t>random </a:t>
            </a:r>
            <a:r>
              <a:rPr lang="en-US" dirty="0" smtClean="0">
                <a:solidFill>
                  <a:srgbClr val="C00000"/>
                </a:solidFill>
              </a:rPr>
              <a:t>y</a:t>
            </a:r>
            <a:endParaRPr lang="en-US" dirty="0" smtClean="0">
              <a:solidFill>
                <a:prstClr val="black"/>
              </a:solidFill>
            </a:endParaRPr>
          </a:p>
          <a:p>
            <a:pPr marL="0" indent="0" algn="r">
              <a:buNone/>
            </a:pPr>
            <a:r>
              <a:rPr lang="en-US" dirty="0" smtClean="0">
                <a:solidFill>
                  <a:srgbClr val="000000"/>
                </a:solidFill>
              </a:rPr>
              <a:t>b</a:t>
            </a:r>
            <a:r>
              <a:rPr lang="en-US" dirty="0" smtClean="0">
                <a:solidFill>
                  <a:prstClr val="black"/>
                </a:solidFill>
              </a:rPr>
              <a:t> </a:t>
            </a:r>
            <a:r>
              <a:rPr lang="en-US" dirty="0">
                <a:solidFill>
                  <a:prstClr val="black"/>
                </a:solidFill>
              </a:rPr>
              <a:t>= </a:t>
            </a:r>
            <a:r>
              <a:rPr lang="en-US" dirty="0" err="1">
                <a:solidFill>
                  <a:prstClr val="black"/>
                </a:solidFill>
              </a:rPr>
              <a:t>g</a:t>
            </a:r>
            <a:r>
              <a:rPr lang="en-US" baseline="30000" dirty="0" err="1">
                <a:solidFill>
                  <a:srgbClr val="C00000"/>
                </a:solidFill>
              </a:rPr>
              <a:t>y</a:t>
            </a:r>
            <a:r>
              <a:rPr lang="en-US" dirty="0">
                <a:solidFill>
                  <a:prstClr val="black"/>
                </a:solidFill>
              </a:rPr>
              <a:t> </a:t>
            </a:r>
            <a:r>
              <a:rPr lang="en-US" sz="2000" dirty="0">
                <a:solidFill>
                  <a:prstClr val="black"/>
                </a:solidFill>
              </a:rPr>
              <a:t>%</a:t>
            </a:r>
            <a:r>
              <a:rPr lang="en-US" dirty="0">
                <a:solidFill>
                  <a:prstClr val="black"/>
                </a:solidFill>
              </a:rPr>
              <a:t> </a:t>
            </a:r>
            <a:r>
              <a:rPr lang="en-US" dirty="0" smtClean="0">
                <a:solidFill>
                  <a:prstClr val="black"/>
                </a:solidFill>
              </a:rPr>
              <a:t>p</a:t>
            </a:r>
          </a:p>
          <a:p>
            <a:pPr marL="0" lvl="0" indent="0" algn="r">
              <a:spcBef>
                <a:spcPts val="2824"/>
              </a:spcBef>
              <a:buClr>
                <a:prstClr val="white">
                  <a:lumMod val="65000"/>
                </a:prstClr>
              </a:buClr>
              <a:buNone/>
            </a:pPr>
            <a:r>
              <a:rPr lang="en-US" dirty="0" err="1" smtClean="0">
                <a:solidFill>
                  <a:srgbClr val="C00000"/>
                </a:solidFill>
              </a:rPr>
              <a:t>k</a:t>
            </a:r>
            <a:r>
              <a:rPr lang="en-US" baseline="-25000" dirty="0" err="1" smtClean="0">
                <a:solidFill>
                  <a:srgbClr val="C00000"/>
                </a:solidFill>
              </a:rPr>
              <a:t>Bob</a:t>
            </a:r>
            <a:r>
              <a:rPr lang="en-US" dirty="0" smtClean="0">
                <a:solidFill>
                  <a:prstClr val="black"/>
                </a:solidFill>
              </a:rPr>
              <a:t> = </a:t>
            </a:r>
            <a:r>
              <a:rPr lang="en-US" dirty="0" smtClean="0">
                <a:solidFill>
                  <a:srgbClr val="000000"/>
                </a:solidFill>
              </a:rPr>
              <a:t>a</a:t>
            </a:r>
            <a:r>
              <a:rPr lang="en-US" baseline="30000" dirty="0" smtClean="0">
                <a:solidFill>
                  <a:srgbClr val="C00000"/>
                </a:solidFill>
              </a:rPr>
              <a:t>y</a:t>
            </a:r>
            <a:r>
              <a:rPr lang="en-US" dirty="0" smtClean="0">
                <a:solidFill>
                  <a:prstClr val="black"/>
                </a:solidFill>
              </a:rPr>
              <a:t> </a:t>
            </a:r>
            <a:r>
              <a:rPr lang="en-US" sz="2000" dirty="0" smtClean="0">
                <a:solidFill>
                  <a:prstClr val="black"/>
                </a:solidFill>
              </a:rPr>
              <a:t>%</a:t>
            </a:r>
            <a:r>
              <a:rPr lang="en-US" dirty="0" smtClean="0">
                <a:solidFill>
                  <a:prstClr val="black"/>
                </a:solidFill>
              </a:rPr>
              <a:t> p</a:t>
            </a:r>
          </a:p>
          <a:p>
            <a:pPr lvl="0">
              <a:buClr>
                <a:prstClr val="white">
                  <a:lumMod val="65000"/>
                </a:prstClr>
              </a:buClr>
            </a:pPr>
            <a:endParaRPr lang="en-US" dirty="0">
              <a:solidFill>
                <a:prstClr val="black"/>
              </a:solidFill>
            </a:endParaRPr>
          </a:p>
          <a:p>
            <a:pPr lvl="0">
              <a:buClr>
                <a:prstClr val="white">
                  <a:lumMod val="65000"/>
                </a:prstClr>
              </a:buClr>
            </a:pPr>
            <a:endParaRPr lang="en-US" dirty="0" smtClean="0">
              <a:solidFill>
                <a:prstClr val="black"/>
              </a:solidFill>
            </a:endParaRPr>
          </a:p>
          <a:p>
            <a:pPr lvl="0">
              <a:buClr>
                <a:prstClr val="white">
                  <a:lumMod val="65000"/>
                </a:prstClr>
              </a:buClr>
            </a:pPr>
            <a:endParaRPr lang="en-US" dirty="0">
              <a:solidFill>
                <a:prstClr val="black"/>
              </a:solidFill>
            </a:endParaRPr>
          </a:p>
          <a:p>
            <a:pPr marL="0" lvl="0" indent="0">
              <a:buClr>
                <a:prstClr val="white">
                  <a:lumMod val="65000"/>
                </a:prstClr>
              </a:buClr>
              <a:buNone/>
            </a:pPr>
            <a:r>
              <a:rPr lang="en-US" dirty="0" smtClean="0">
                <a:solidFill>
                  <a:prstClr val="black"/>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351" y="2450786"/>
            <a:ext cx="1076561" cy="143541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2745" y="2450785"/>
            <a:ext cx="1076561" cy="1435415"/>
          </a:xfrm>
          <a:prstGeom prst="rect">
            <a:avLst/>
          </a:prstGeom>
        </p:spPr>
      </p:pic>
      <p:sp>
        <p:nvSpPr>
          <p:cNvPr id="17" name="Right Arrow 16"/>
          <p:cNvSpPr/>
          <p:nvPr/>
        </p:nvSpPr>
        <p:spPr>
          <a:xfrm>
            <a:off x="1906128" y="3240523"/>
            <a:ext cx="1351422" cy="167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p:cNvSpPr/>
          <p:nvPr/>
        </p:nvSpPr>
        <p:spPr>
          <a:xfrm rot="10800000">
            <a:off x="5953387" y="3240523"/>
            <a:ext cx="1351422" cy="167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5302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Password-Authenticated Key Exchange</a:t>
            </a:r>
          </a:p>
        </p:txBody>
      </p:sp>
      <p:sp>
        <p:nvSpPr>
          <p:cNvPr id="5" name="Rectangle 4"/>
          <p:cNvSpPr/>
          <p:nvPr/>
        </p:nvSpPr>
        <p:spPr>
          <a:xfrm>
            <a:off x="457200" y="4451076"/>
            <a:ext cx="8458200" cy="2850011"/>
          </a:xfrm>
          <a:prstGeom prst="rect">
            <a:avLst/>
          </a:prstGeom>
        </p:spPr>
        <p:txBody>
          <a:bodyPr wrap="square">
            <a:spAutoFit/>
          </a:bodyPr>
          <a:lstStyle/>
          <a:p>
            <a:pPr lvl="0">
              <a:spcBef>
                <a:spcPct val="20000"/>
              </a:spcBef>
              <a:buClr>
                <a:prstClr val="white">
                  <a:lumMod val="65000"/>
                </a:prstClr>
              </a:buClr>
            </a:pPr>
            <a:r>
              <a:rPr lang="en-US" sz="2800" dirty="0" smtClean="0">
                <a:latin typeface="Lucida Sans" panose="020B0602030504020204" pitchFamily="34" charset="0"/>
              </a:rPr>
              <a:t>Derive </a:t>
            </a:r>
            <a:r>
              <a:rPr lang="en-US" sz="2800" dirty="0">
                <a:latin typeface="Lucida Sans" panose="020B0602030504020204" pitchFamily="34" charset="0"/>
              </a:rPr>
              <a:t>generator g from password: </a:t>
            </a:r>
            <a:br>
              <a:rPr lang="en-US" sz="2800" dirty="0">
                <a:latin typeface="Lucida Sans" panose="020B0602030504020204" pitchFamily="34" charset="0"/>
              </a:rPr>
            </a:br>
            <a:r>
              <a:rPr lang="en-US" sz="2800" dirty="0" smtClean="0">
                <a:latin typeface="Lucida Sans" panose="020B0602030504020204" pitchFamily="34" charset="0"/>
              </a:rPr>
              <a:t>	g </a:t>
            </a:r>
            <a:r>
              <a:rPr lang="en-US" sz="2800" dirty="0">
                <a:latin typeface="Lucida Sans" panose="020B0602030504020204" pitchFamily="34" charset="0"/>
              </a:rPr>
              <a:t>= </a:t>
            </a:r>
            <a:r>
              <a:rPr lang="en-US" sz="2800" dirty="0" smtClean="0">
                <a:latin typeface="Lucida Sans" panose="020B0602030504020204" pitchFamily="34" charset="0"/>
              </a:rPr>
              <a:t>Hash(password) </a:t>
            </a:r>
            <a:r>
              <a:rPr lang="en-US" sz="2000" dirty="0">
                <a:latin typeface="Lucida Sans" panose="020B0602030504020204" pitchFamily="34" charset="0"/>
              </a:rPr>
              <a:t>%</a:t>
            </a:r>
            <a:r>
              <a:rPr lang="en-US" sz="2800" dirty="0">
                <a:latin typeface="Lucida Sans" panose="020B0602030504020204" pitchFamily="34" charset="0"/>
              </a:rPr>
              <a:t> </a:t>
            </a:r>
            <a:r>
              <a:rPr lang="en-US" sz="2800" dirty="0" smtClean="0">
                <a:latin typeface="Lucida Sans" panose="020B0602030504020204" pitchFamily="34" charset="0"/>
              </a:rPr>
              <a:t>p</a:t>
            </a:r>
          </a:p>
          <a:p>
            <a:pPr lvl="0">
              <a:spcBef>
                <a:spcPct val="20000"/>
              </a:spcBef>
              <a:buClr>
                <a:prstClr val="white">
                  <a:lumMod val="65000"/>
                </a:prstClr>
              </a:buClr>
            </a:pPr>
            <a:r>
              <a:rPr lang="en-US" sz="2800" dirty="0" smtClean="0">
                <a:solidFill>
                  <a:srgbClr val="4F81BE"/>
                </a:solidFill>
                <a:latin typeface="Lucida Sans" panose="020B0602030504020204" pitchFamily="34" charset="0"/>
              </a:rPr>
              <a:t>Homework: </a:t>
            </a:r>
          </a:p>
          <a:p>
            <a:pPr lvl="0">
              <a:spcBef>
                <a:spcPct val="20000"/>
              </a:spcBef>
              <a:buClr>
                <a:prstClr val="white">
                  <a:lumMod val="65000"/>
                </a:prstClr>
              </a:buClr>
            </a:pPr>
            <a:r>
              <a:rPr lang="en-US" sz="2800" dirty="0">
                <a:solidFill>
                  <a:srgbClr val="4F81BE"/>
                </a:solidFill>
                <a:latin typeface="Lucida Sans" panose="020B0602030504020204" pitchFamily="34" charset="0"/>
              </a:rPr>
              <a:t>	</a:t>
            </a:r>
            <a:r>
              <a:rPr lang="en-US" sz="2800" dirty="0" smtClean="0">
                <a:solidFill>
                  <a:srgbClr val="4F81BE"/>
                </a:solidFill>
                <a:latin typeface="Lucida Sans" panose="020B0602030504020204" pitchFamily="34" charset="0"/>
              </a:rPr>
              <a:t>reason why this is vulnerable only to an </a:t>
            </a:r>
            <a:r>
              <a:rPr lang="en-US" sz="2800" i="1" dirty="0" smtClean="0">
                <a:solidFill>
                  <a:srgbClr val="4F81BE"/>
                </a:solidFill>
                <a:latin typeface="Lucida Sans" panose="020B0602030504020204" pitchFamily="34" charset="0"/>
              </a:rPr>
              <a:t>online</a:t>
            </a:r>
            <a:r>
              <a:rPr lang="en-US" sz="2800" dirty="0" smtClean="0">
                <a:solidFill>
                  <a:srgbClr val="4F81BE"/>
                </a:solidFill>
                <a:latin typeface="Lucida Sans" panose="020B0602030504020204" pitchFamily="34" charset="0"/>
              </a:rPr>
              <a:t> attack and</a:t>
            </a:r>
            <a:br>
              <a:rPr lang="en-US" sz="2800" dirty="0" smtClean="0">
                <a:solidFill>
                  <a:srgbClr val="4F81BE"/>
                </a:solidFill>
                <a:latin typeface="Lucida Sans" panose="020B0602030504020204" pitchFamily="34" charset="0"/>
              </a:rPr>
            </a:br>
            <a:r>
              <a:rPr lang="en-US" sz="2800" dirty="0" smtClean="0">
                <a:solidFill>
                  <a:srgbClr val="4F81BE"/>
                </a:solidFill>
                <a:latin typeface="Lucida Sans" panose="020B0602030504020204" pitchFamily="34" charset="0"/>
              </a:rPr>
              <a:t>	not an </a:t>
            </a:r>
            <a:r>
              <a:rPr lang="en-US" sz="2800" i="1" dirty="0" smtClean="0">
                <a:solidFill>
                  <a:srgbClr val="4F81BE"/>
                </a:solidFill>
                <a:latin typeface="Lucida Sans" panose="020B0602030504020204" pitchFamily="34" charset="0"/>
              </a:rPr>
              <a:t>offline</a:t>
            </a:r>
            <a:r>
              <a:rPr lang="en-US" sz="2800" dirty="0" smtClean="0">
                <a:solidFill>
                  <a:srgbClr val="4F81BE"/>
                </a:solidFill>
                <a:latin typeface="Lucida Sans" panose="020B0602030504020204" pitchFamily="34" charset="0"/>
              </a:rPr>
              <a:t> attack</a:t>
            </a:r>
            <a:endParaRPr lang="en-US" sz="2800" dirty="0">
              <a:solidFill>
                <a:srgbClr val="4F81BE"/>
              </a:solidFill>
              <a:latin typeface="Lucida Sans" panose="020B0602030504020204" pitchFamily="34" charset="0"/>
            </a:endParaRPr>
          </a:p>
        </p:txBody>
      </p:sp>
      <p:sp>
        <p:nvSpPr>
          <p:cNvPr id="12" name="Content Placeholder 2"/>
          <p:cNvSpPr>
            <a:spLocks noGrp="1"/>
          </p:cNvSpPr>
          <p:nvPr>
            <p:ph sz="half" idx="1"/>
          </p:nvPr>
        </p:nvSpPr>
        <p:spPr>
          <a:xfrm>
            <a:off x="457200" y="1600202"/>
            <a:ext cx="4514850" cy="2668312"/>
          </a:xfrm>
        </p:spPr>
        <p:txBody>
          <a:bodyPr>
            <a:normAutofit fontScale="92500"/>
          </a:bodyPr>
          <a:lstStyle/>
          <a:p>
            <a:pPr marL="0" indent="0">
              <a:buNone/>
            </a:pPr>
            <a:r>
              <a:rPr lang="en-US" sz="2800" dirty="0"/>
              <a:t>Fix </a:t>
            </a:r>
            <a:r>
              <a:rPr lang="en-US" sz="2800" dirty="0" smtClean="0"/>
              <a:t>large </a:t>
            </a:r>
            <a:r>
              <a:rPr lang="en-US" sz="2800" dirty="0"/>
              <a:t>prime p, </a:t>
            </a:r>
            <a:r>
              <a:rPr lang="en-US" sz="2800" strike="sngStrike" dirty="0"/>
              <a:t>“generator” g</a:t>
            </a:r>
          </a:p>
          <a:p>
            <a:pPr marL="0" indent="0">
              <a:spcBef>
                <a:spcPts val="2824"/>
              </a:spcBef>
              <a:buNone/>
            </a:pPr>
            <a:r>
              <a:rPr lang="en-US" sz="2800" dirty="0" smtClean="0"/>
              <a:t>		Pick </a:t>
            </a:r>
            <a:r>
              <a:rPr lang="en-US" sz="2800" dirty="0"/>
              <a:t>random </a:t>
            </a:r>
            <a:r>
              <a:rPr lang="en-US" sz="2800" dirty="0" smtClean="0">
                <a:solidFill>
                  <a:srgbClr val="C00000"/>
                </a:solidFill>
              </a:rPr>
              <a:t>x</a:t>
            </a:r>
            <a:endParaRPr lang="en-US" dirty="0" smtClean="0"/>
          </a:p>
          <a:p>
            <a:pPr marL="0" indent="0">
              <a:buNone/>
            </a:pPr>
            <a:r>
              <a:rPr lang="en-US" sz="2800" dirty="0" smtClean="0">
                <a:solidFill>
                  <a:srgbClr val="000000"/>
                </a:solidFill>
              </a:rPr>
              <a:t>		a</a:t>
            </a:r>
            <a:r>
              <a:rPr lang="en-US" sz="2800" dirty="0" smtClean="0"/>
              <a:t> </a:t>
            </a:r>
            <a:r>
              <a:rPr lang="en-US" sz="2800" dirty="0"/>
              <a:t>= </a:t>
            </a:r>
            <a:r>
              <a:rPr lang="en-US" sz="2800" dirty="0" err="1"/>
              <a:t>g</a:t>
            </a:r>
            <a:r>
              <a:rPr lang="en-US" sz="2800" baseline="30000" dirty="0" err="1">
                <a:solidFill>
                  <a:srgbClr val="C00000"/>
                </a:solidFill>
              </a:rPr>
              <a:t>x</a:t>
            </a:r>
            <a:r>
              <a:rPr lang="en-US" sz="2800" dirty="0"/>
              <a:t> </a:t>
            </a:r>
            <a:r>
              <a:rPr lang="en-US" sz="2000" dirty="0"/>
              <a:t>%</a:t>
            </a:r>
            <a:r>
              <a:rPr lang="en-US" sz="2800" dirty="0"/>
              <a:t> p</a:t>
            </a:r>
          </a:p>
          <a:p>
            <a:pPr marL="0" indent="0">
              <a:spcBef>
                <a:spcPts val="2824"/>
              </a:spcBef>
              <a:buNone/>
            </a:pPr>
            <a:r>
              <a:rPr lang="en-US" sz="2800" dirty="0" smtClean="0"/>
              <a:t>		</a:t>
            </a:r>
            <a:r>
              <a:rPr lang="en-US" sz="2800" dirty="0" err="1" smtClean="0">
                <a:solidFill>
                  <a:srgbClr val="C00000"/>
                </a:solidFill>
              </a:rPr>
              <a:t>k</a:t>
            </a:r>
            <a:r>
              <a:rPr lang="en-US" sz="2800" baseline="-25000" dirty="0" err="1" smtClean="0">
                <a:solidFill>
                  <a:srgbClr val="C00000"/>
                </a:solidFill>
              </a:rPr>
              <a:t>Alice</a:t>
            </a:r>
            <a:r>
              <a:rPr lang="en-US" sz="2800" dirty="0" smtClean="0"/>
              <a:t> = </a:t>
            </a:r>
            <a:r>
              <a:rPr lang="en-US" sz="2800" dirty="0" err="1" smtClean="0">
                <a:solidFill>
                  <a:srgbClr val="000000"/>
                </a:solidFill>
              </a:rPr>
              <a:t>b</a:t>
            </a:r>
            <a:r>
              <a:rPr lang="en-US" sz="2800" baseline="30000" dirty="0" err="1" smtClean="0">
                <a:solidFill>
                  <a:srgbClr val="C00000"/>
                </a:solidFill>
              </a:rPr>
              <a:t>x</a:t>
            </a:r>
            <a:r>
              <a:rPr lang="en-US" sz="2800" dirty="0" smtClean="0"/>
              <a:t> </a:t>
            </a:r>
            <a:r>
              <a:rPr lang="en-US" sz="2000" dirty="0" smtClean="0">
                <a:solidFill>
                  <a:prstClr val="black"/>
                </a:solidFill>
              </a:rPr>
              <a:t>%</a:t>
            </a:r>
            <a:r>
              <a:rPr lang="en-US" sz="2800" dirty="0" smtClean="0"/>
              <a:t> p</a:t>
            </a:r>
          </a:p>
        </p:txBody>
      </p:sp>
      <p:sp>
        <p:nvSpPr>
          <p:cNvPr id="14" name="Content Placeholder 10"/>
          <p:cNvSpPr>
            <a:spLocks noGrp="1"/>
          </p:cNvSpPr>
          <p:nvPr>
            <p:ph sz="half" idx="2"/>
          </p:nvPr>
        </p:nvSpPr>
        <p:spPr>
          <a:xfrm>
            <a:off x="4800600" y="1600202"/>
            <a:ext cx="2571750" cy="4525963"/>
          </a:xfrm>
        </p:spPr>
        <p:txBody>
          <a:bodyPr>
            <a:normAutofit fontScale="92500"/>
          </a:bodyPr>
          <a:lstStyle/>
          <a:p>
            <a:endParaRPr lang="en-US" dirty="0" smtClean="0">
              <a:solidFill>
                <a:prstClr val="black"/>
              </a:solidFill>
            </a:endParaRPr>
          </a:p>
          <a:p>
            <a:pPr marL="0" indent="0" algn="r">
              <a:spcBef>
                <a:spcPts val="2824"/>
              </a:spcBef>
              <a:buNone/>
            </a:pPr>
            <a:r>
              <a:rPr lang="en-US" dirty="0" smtClean="0">
                <a:solidFill>
                  <a:prstClr val="black"/>
                </a:solidFill>
              </a:rPr>
              <a:t>Pick </a:t>
            </a:r>
            <a:r>
              <a:rPr lang="en-US" dirty="0">
                <a:solidFill>
                  <a:prstClr val="black"/>
                </a:solidFill>
              </a:rPr>
              <a:t>random </a:t>
            </a:r>
            <a:r>
              <a:rPr lang="en-US" dirty="0" smtClean="0">
                <a:solidFill>
                  <a:srgbClr val="C00000"/>
                </a:solidFill>
              </a:rPr>
              <a:t>y</a:t>
            </a:r>
            <a:endParaRPr lang="en-US" dirty="0" smtClean="0">
              <a:solidFill>
                <a:prstClr val="black"/>
              </a:solidFill>
            </a:endParaRPr>
          </a:p>
          <a:p>
            <a:pPr marL="0" indent="0" algn="r">
              <a:buNone/>
            </a:pPr>
            <a:r>
              <a:rPr lang="en-US" dirty="0" smtClean="0">
                <a:solidFill>
                  <a:srgbClr val="000000"/>
                </a:solidFill>
              </a:rPr>
              <a:t>b</a:t>
            </a:r>
            <a:r>
              <a:rPr lang="en-US" dirty="0" smtClean="0">
                <a:solidFill>
                  <a:prstClr val="black"/>
                </a:solidFill>
              </a:rPr>
              <a:t> </a:t>
            </a:r>
            <a:r>
              <a:rPr lang="en-US" dirty="0">
                <a:solidFill>
                  <a:prstClr val="black"/>
                </a:solidFill>
              </a:rPr>
              <a:t>= </a:t>
            </a:r>
            <a:r>
              <a:rPr lang="en-US" dirty="0" err="1">
                <a:solidFill>
                  <a:prstClr val="black"/>
                </a:solidFill>
              </a:rPr>
              <a:t>g</a:t>
            </a:r>
            <a:r>
              <a:rPr lang="en-US" baseline="30000" dirty="0" err="1">
                <a:solidFill>
                  <a:srgbClr val="C00000"/>
                </a:solidFill>
              </a:rPr>
              <a:t>y</a:t>
            </a:r>
            <a:r>
              <a:rPr lang="en-US" dirty="0">
                <a:solidFill>
                  <a:prstClr val="black"/>
                </a:solidFill>
              </a:rPr>
              <a:t> </a:t>
            </a:r>
            <a:r>
              <a:rPr lang="en-US" sz="2000" dirty="0">
                <a:solidFill>
                  <a:prstClr val="black"/>
                </a:solidFill>
              </a:rPr>
              <a:t>%</a:t>
            </a:r>
            <a:r>
              <a:rPr lang="en-US" dirty="0">
                <a:solidFill>
                  <a:prstClr val="black"/>
                </a:solidFill>
              </a:rPr>
              <a:t> </a:t>
            </a:r>
            <a:r>
              <a:rPr lang="en-US" dirty="0" smtClean="0">
                <a:solidFill>
                  <a:prstClr val="black"/>
                </a:solidFill>
              </a:rPr>
              <a:t>p</a:t>
            </a:r>
          </a:p>
          <a:p>
            <a:pPr marL="0" lvl="0" indent="0" algn="r">
              <a:spcBef>
                <a:spcPts val="2824"/>
              </a:spcBef>
              <a:buClr>
                <a:prstClr val="white">
                  <a:lumMod val="65000"/>
                </a:prstClr>
              </a:buClr>
              <a:buNone/>
            </a:pPr>
            <a:r>
              <a:rPr lang="en-US" dirty="0" err="1" smtClean="0">
                <a:solidFill>
                  <a:srgbClr val="C00000"/>
                </a:solidFill>
              </a:rPr>
              <a:t>k</a:t>
            </a:r>
            <a:r>
              <a:rPr lang="en-US" baseline="-25000" dirty="0" err="1" smtClean="0">
                <a:solidFill>
                  <a:srgbClr val="C00000"/>
                </a:solidFill>
              </a:rPr>
              <a:t>Bob</a:t>
            </a:r>
            <a:r>
              <a:rPr lang="en-US" dirty="0" smtClean="0">
                <a:solidFill>
                  <a:prstClr val="black"/>
                </a:solidFill>
              </a:rPr>
              <a:t> = </a:t>
            </a:r>
            <a:r>
              <a:rPr lang="en-US" dirty="0" smtClean="0">
                <a:solidFill>
                  <a:srgbClr val="000000"/>
                </a:solidFill>
              </a:rPr>
              <a:t>a</a:t>
            </a:r>
            <a:r>
              <a:rPr lang="en-US" baseline="30000" dirty="0" smtClean="0">
                <a:solidFill>
                  <a:srgbClr val="C00000"/>
                </a:solidFill>
              </a:rPr>
              <a:t>y</a:t>
            </a:r>
            <a:r>
              <a:rPr lang="en-US" dirty="0" smtClean="0">
                <a:solidFill>
                  <a:prstClr val="black"/>
                </a:solidFill>
              </a:rPr>
              <a:t> </a:t>
            </a:r>
            <a:r>
              <a:rPr lang="en-US" sz="2000" dirty="0" smtClean="0">
                <a:solidFill>
                  <a:prstClr val="black"/>
                </a:solidFill>
              </a:rPr>
              <a:t>%</a:t>
            </a:r>
            <a:r>
              <a:rPr lang="en-US" dirty="0" smtClean="0">
                <a:solidFill>
                  <a:prstClr val="black"/>
                </a:solidFill>
              </a:rPr>
              <a:t> p</a:t>
            </a:r>
          </a:p>
          <a:p>
            <a:pPr lvl="0">
              <a:buClr>
                <a:prstClr val="white">
                  <a:lumMod val="65000"/>
                </a:prstClr>
              </a:buClr>
            </a:pPr>
            <a:endParaRPr lang="en-US" dirty="0">
              <a:solidFill>
                <a:prstClr val="black"/>
              </a:solidFill>
            </a:endParaRPr>
          </a:p>
          <a:p>
            <a:pPr lvl="0">
              <a:buClr>
                <a:prstClr val="white">
                  <a:lumMod val="65000"/>
                </a:prstClr>
              </a:buClr>
            </a:pPr>
            <a:endParaRPr lang="en-US" dirty="0" smtClean="0">
              <a:solidFill>
                <a:prstClr val="black"/>
              </a:solidFill>
            </a:endParaRPr>
          </a:p>
          <a:p>
            <a:pPr lvl="0">
              <a:buClr>
                <a:prstClr val="white">
                  <a:lumMod val="65000"/>
                </a:prstClr>
              </a:buClr>
            </a:pPr>
            <a:endParaRPr lang="en-US" dirty="0">
              <a:solidFill>
                <a:prstClr val="black"/>
              </a:solidFill>
            </a:endParaRPr>
          </a:p>
          <a:p>
            <a:pPr marL="0" lvl="0" indent="0">
              <a:buClr>
                <a:prstClr val="white">
                  <a:lumMod val="65000"/>
                </a:prstClr>
              </a:buClr>
              <a:buNone/>
            </a:pPr>
            <a:r>
              <a:rPr lang="en-US" dirty="0" smtClean="0">
                <a:solidFill>
                  <a:prstClr val="black"/>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4351" y="2450786"/>
            <a:ext cx="1076561" cy="143541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62745" y="2450785"/>
            <a:ext cx="1076561" cy="1435415"/>
          </a:xfrm>
          <a:prstGeom prst="rect">
            <a:avLst/>
          </a:prstGeom>
        </p:spPr>
      </p:pic>
      <p:sp>
        <p:nvSpPr>
          <p:cNvPr id="17" name="Right Arrow 16"/>
          <p:cNvSpPr/>
          <p:nvPr/>
        </p:nvSpPr>
        <p:spPr>
          <a:xfrm>
            <a:off x="1906128" y="3240523"/>
            <a:ext cx="1351422" cy="167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p:cNvSpPr/>
          <p:nvPr/>
        </p:nvSpPr>
        <p:spPr>
          <a:xfrm rot="10800000">
            <a:off x="5953387" y="3240523"/>
            <a:ext cx="1351422" cy="167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6124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400050" y="609600"/>
            <a:ext cx="1485900" cy="381000"/>
          </a:xfrm>
          <a:prstGeom prst="rect">
            <a:avLst/>
          </a:prstGeom>
          <a:solidFill>
            <a:schemeClr val="accent3">
              <a:lumMod val="20000"/>
              <a:lumOff val="80000"/>
            </a:schemeClr>
          </a:solidFill>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Synchronous?</a:t>
            </a:r>
            <a:endParaRPr lang="en-US" sz="2000" dirty="0">
              <a:latin typeface="Lucida Sans" panose="020B0602030504020204" pitchFamily="34" charset="0"/>
            </a:endParaRPr>
          </a:p>
        </p:txBody>
      </p:sp>
      <p:sp>
        <p:nvSpPr>
          <p:cNvPr id="7" name="Rectangle 6"/>
          <p:cNvSpPr/>
          <p:nvPr/>
        </p:nvSpPr>
        <p:spPr>
          <a:xfrm>
            <a:off x="5006355" y="207686"/>
            <a:ext cx="1143000"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Signature</a:t>
            </a:r>
            <a:endParaRPr lang="en-US" sz="2000" dirty="0">
              <a:latin typeface="Lucida Sans" panose="020B0602030504020204" pitchFamily="34" charset="0"/>
            </a:endParaRPr>
          </a:p>
        </p:txBody>
      </p:sp>
      <p:sp>
        <p:nvSpPr>
          <p:cNvPr id="9" name="Rectangle 8"/>
          <p:cNvSpPr/>
          <p:nvPr/>
        </p:nvSpPr>
        <p:spPr>
          <a:xfrm>
            <a:off x="400050" y="1846052"/>
            <a:ext cx="1485900" cy="381000"/>
          </a:xfrm>
          <a:prstGeom prst="rect">
            <a:avLst/>
          </a:prstGeom>
          <a:solidFill>
            <a:schemeClr val="accent3">
              <a:lumMod val="20000"/>
              <a:lumOff val="80000"/>
            </a:schemeClr>
          </a:solidFill>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Need PFS?</a:t>
            </a:r>
            <a:endParaRPr lang="en-US" sz="2000" dirty="0">
              <a:latin typeface="Lucida Sans" panose="020B0602030504020204" pitchFamily="34" charset="0"/>
            </a:endParaRPr>
          </a:p>
        </p:txBody>
      </p:sp>
      <p:sp>
        <p:nvSpPr>
          <p:cNvPr id="10" name="Rectangle 9"/>
          <p:cNvSpPr/>
          <p:nvPr/>
        </p:nvSpPr>
        <p:spPr>
          <a:xfrm>
            <a:off x="400050" y="3657600"/>
            <a:ext cx="1485900" cy="381000"/>
          </a:xfrm>
          <a:prstGeom prst="rect">
            <a:avLst/>
          </a:prstGeom>
          <a:solidFill>
            <a:schemeClr val="accent3">
              <a:lumMod val="20000"/>
              <a:lumOff val="80000"/>
            </a:schemeClr>
          </a:solidFill>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Client-server</a:t>
            </a:r>
            <a:endParaRPr lang="en-US" sz="2000" dirty="0">
              <a:latin typeface="Lucida Sans" panose="020B0602030504020204" pitchFamily="34" charset="0"/>
            </a:endParaRPr>
          </a:p>
        </p:txBody>
      </p:sp>
      <p:sp>
        <p:nvSpPr>
          <p:cNvPr id="11" name="Rectangle 10"/>
          <p:cNvSpPr/>
          <p:nvPr/>
        </p:nvSpPr>
        <p:spPr>
          <a:xfrm>
            <a:off x="2570718" y="2769798"/>
            <a:ext cx="1771650" cy="381000"/>
          </a:xfrm>
          <a:prstGeom prst="rect">
            <a:avLst/>
          </a:prstGeom>
          <a:solidFill>
            <a:schemeClr val="accent3">
              <a:lumMod val="20000"/>
              <a:lumOff val="80000"/>
            </a:schemeClr>
          </a:solidFill>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Human-to-human</a:t>
            </a:r>
            <a:endParaRPr lang="en-US" sz="2000" dirty="0">
              <a:latin typeface="Lucida Sans" panose="020B0602030504020204" pitchFamily="34" charset="0"/>
            </a:endParaRPr>
          </a:p>
        </p:txBody>
      </p:sp>
      <p:sp>
        <p:nvSpPr>
          <p:cNvPr id="12" name="Rectangle 11"/>
          <p:cNvSpPr/>
          <p:nvPr/>
        </p:nvSpPr>
        <p:spPr>
          <a:xfrm>
            <a:off x="5029200" y="2769798"/>
            <a:ext cx="1120155"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DHKE</a:t>
            </a:r>
            <a:endParaRPr lang="en-US" sz="2000" dirty="0">
              <a:latin typeface="Lucida Sans" panose="020B0602030504020204" pitchFamily="34" charset="0"/>
            </a:endParaRPr>
          </a:p>
        </p:txBody>
      </p:sp>
      <p:sp>
        <p:nvSpPr>
          <p:cNvPr id="13" name="Rectangle 12"/>
          <p:cNvSpPr/>
          <p:nvPr/>
        </p:nvSpPr>
        <p:spPr>
          <a:xfrm>
            <a:off x="5006355" y="1845753"/>
            <a:ext cx="2994645"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RSA-KE (only client-server)</a:t>
            </a:r>
            <a:endParaRPr lang="en-US" sz="2000" dirty="0">
              <a:latin typeface="Lucida Sans" panose="020B0602030504020204" pitchFamily="34" charset="0"/>
            </a:endParaRPr>
          </a:p>
        </p:txBody>
      </p:sp>
      <p:sp>
        <p:nvSpPr>
          <p:cNvPr id="14" name="Rectangle 13"/>
          <p:cNvSpPr/>
          <p:nvPr/>
        </p:nvSpPr>
        <p:spPr>
          <a:xfrm>
            <a:off x="400050" y="2769798"/>
            <a:ext cx="1485900" cy="381000"/>
          </a:xfrm>
          <a:prstGeom prst="rect">
            <a:avLst/>
          </a:prstGeom>
          <a:solidFill>
            <a:schemeClr val="accent3">
              <a:lumMod val="20000"/>
              <a:lumOff val="80000"/>
            </a:schemeClr>
          </a:solidFill>
          <a:ln>
            <a:solidFill>
              <a:schemeClr val="accent3">
                <a:lumMod val="7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Type of app?</a:t>
            </a:r>
            <a:endParaRPr lang="en-US" sz="2000" dirty="0">
              <a:latin typeface="Lucida Sans" panose="020B0602030504020204" pitchFamily="34" charset="0"/>
            </a:endParaRPr>
          </a:p>
        </p:txBody>
      </p:sp>
      <p:sp>
        <p:nvSpPr>
          <p:cNvPr id="15" name="Rectangle 14"/>
          <p:cNvSpPr/>
          <p:nvPr/>
        </p:nvSpPr>
        <p:spPr>
          <a:xfrm>
            <a:off x="2570718" y="3657600"/>
            <a:ext cx="1771650" cy="381000"/>
          </a:xfrm>
          <a:prstGeom prst="rect">
            <a:avLst/>
          </a:prstGeom>
          <a:solidFill>
            <a:schemeClr val="accent4">
              <a:lumMod val="20000"/>
              <a:lumOff val="80000"/>
            </a:schemeClr>
          </a:solidFill>
          <a:ln>
            <a:solidFill>
              <a:srgbClr val="8F77AD"/>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PKI (for server)</a:t>
            </a:r>
            <a:endParaRPr lang="en-US" sz="2000" dirty="0">
              <a:latin typeface="Lucida Sans" panose="020B0602030504020204" pitchFamily="34" charset="0"/>
            </a:endParaRPr>
          </a:p>
        </p:txBody>
      </p:sp>
      <p:sp>
        <p:nvSpPr>
          <p:cNvPr id="16" name="Rectangle 15"/>
          <p:cNvSpPr/>
          <p:nvPr/>
        </p:nvSpPr>
        <p:spPr>
          <a:xfrm>
            <a:off x="5029200" y="3657600"/>
            <a:ext cx="1120155"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PAKE</a:t>
            </a:r>
            <a:endParaRPr lang="en-US" sz="2000" dirty="0">
              <a:latin typeface="Lucida Sans" panose="020B0602030504020204" pitchFamily="34" charset="0"/>
            </a:endParaRPr>
          </a:p>
        </p:txBody>
      </p:sp>
      <p:cxnSp>
        <p:nvCxnSpPr>
          <p:cNvPr id="18" name="Straight Arrow Connector 17"/>
          <p:cNvCxnSpPr>
            <a:stCxn id="11" idx="3"/>
            <a:endCxn id="12" idx="1"/>
          </p:cNvCxnSpPr>
          <p:nvPr/>
        </p:nvCxnSpPr>
        <p:spPr>
          <a:xfrm>
            <a:off x="4342368" y="2960298"/>
            <a:ext cx="686832" cy="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3"/>
            <a:endCxn id="16" idx="1"/>
          </p:cNvCxnSpPr>
          <p:nvPr/>
        </p:nvCxnSpPr>
        <p:spPr>
          <a:xfrm>
            <a:off x="4342368" y="2960298"/>
            <a:ext cx="686832" cy="88780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2"/>
            <a:endCxn id="10" idx="0"/>
          </p:cNvCxnSpPr>
          <p:nvPr/>
        </p:nvCxnSpPr>
        <p:spPr>
          <a:xfrm>
            <a:off x="1143000" y="3150798"/>
            <a:ext cx="0" cy="50680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5" idx="1"/>
          </p:cNvCxnSpPr>
          <p:nvPr/>
        </p:nvCxnSpPr>
        <p:spPr>
          <a:xfrm>
            <a:off x="1885950" y="3848100"/>
            <a:ext cx="684768" cy="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4" idx="3"/>
            <a:endCxn id="11" idx="1"/>
          </p:cNvCxnSpPr>
          <p:nvPr/>
        </p:nvCxnSpPr>
        <p:spPr>
          <a:xfrm>
            <a:off x="1885950" y="2960298"/>
            <a:ext cx="684768" cy="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2" idx="3"/>
            <a:endCxn id="31" idx="1"/>
          </p:cNvCxnSpPr>
          <p:nvPr/>
        </p:nvCxnSpPr>
        <p:spPr>
          <a:xfrm>
            <a:off x="6149355" y="2960298"/>
            <a:ext cx="703985" cy="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853339" y="2769798"/>
            <a:ext cx="1147661"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Verify OOB</a:t>
            </a:r>
            <a:endParaRPr lang="en-US" sz="2000" dirty="0">
              <a:latin typeface="Lucida Sans" panose="020B0602030504020204" pitchFamily="34" charset="0"/>
            </a:endParaRPr>
          </a:p>
        </p:txBody>
      </p:sp>
      <p:cxnSp>
        <p:nvCxnSpPr>
          <p:cNvPr id="35" name="Straight Arrow Connector 34"/>
          <p:cNvCxnSpPr>
            <a:stCxn id="5" idx="3"/>
            <a:endCxn id="126" idx="1"/>
          </p:cNvCxnSpPr>
          <p:nvPr/>
        </p:nvCxnSpPr>
        <p:spPr>
          <a:xfrm flipV="1">
            <a:off x="1885950" y="398318"/>
            <a:ext cx="682438" cy="40178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26" idx="3"/>
            <a:endCxn id="7" idx="1"/>
          </p:cNvCxnSpPr>
          <p:nvPr/>
        </p:nvCxnSpPr>
        <p:spPr>
          <a:xfrm flipV="1">
            <a:off x="4344699" y="398186"/>
            <a:ext cx="661657" cy="13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5" idx="2"/>
            <a:endCxn id="9" idx="0"/>
          </p:cNvCxnSpPr>
          <p:nvPr/>
        </p:nvCxnSpPr>
        <p:spPr>
          <a:xfrm>
            <a:off x="1143000" y="990600"/>
            <a:ext cx="0" cy="85545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10" idx="3"/>
            <a:endCxn id="13" idx="1"/>
          </p:cNvCxnSpPr>
          <p:nvPr/>
        </p:nvCxnSpPr>
        <p:spPr>
          <a:xfrm>
            <a:off x="4344699" y="2036253"/>
            <a:ext cx="661657" cy="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9" idx="2"/>
            <a:endCxn id="14" idx="0"/>
          </p:cNvCxnSpPr>
          <p:nvPr/>
        </p:nvCxnSpPr>
        <p:spPr>
          <a:xfrm>
            <a:off x="1143000" y="2227052"/>
            <a:ext cx="0" cy="542746"/>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029199" y="5187352"/>
            <a:ext cx="1143000"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Sym. </a:t>
            </a:r>
            <a:r>
              <a:rPr lang="en-US" sz="2000" dirty="0" err="1" smtClean="0">
                <a:latin typeface="Lucida Sans" panose="020B0602030504020204" pitchFamily="34" charset="0"/>
              </a:rPr>
              <a:t>enc</a:t>
            </a:r>
            <a:endParaRPr lang="en-US" sz="2000" dirty="0">
              <a:latin typeface="Lucida Sans" panose="020B0602030504020204" pitchFamily="34" charset="0"/>
            </a:endParaRPr>
          </a:p>
        </p:txBody>
      </p:sp>
      <p:sp>
        <p:nvSpPr>
          <p:cNvPr id="48" name="Rectangle 47"/>
          <p:cNvSpPr/>
          <p:nvPr/>
        </p:nvSpPr>
        <p:spPr>
          <a:xfrm>
            <a:off x="5017778" y="6096000"/>
            <a:ext cx="1143000"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MAC</a:t>
            </a:r>
            <a:endParaRPr lang="en-US" sz="2000" dirty="0">
              <a:latin typeface="Lucida Sans" panose="020B0602030504020204" pitchFamily="34" charset="0"/>
            </a:endParaRPr>
          </a:p>
        </p:txBody>
      </p:sp>
      <p:sp>
        <p:nvSpPr>
          <p:cNvPr id="49" name="Rectangle 48"/>
          <p:cNvSpPr/>
          <p:nvPr/>
        </p:nvSpPr>
        <p:spPr>
          <a:xfrm>
            <a:off x="2568388" y="5187352"/>
            <a:ext cx="1775012" cy="1289648"/>
          </a:xfrm>
          <a:prstGeom prst="rect">
            <a:avLst/>
          </a:prstGeom>
          <a:solidFill>
            <a:srgbClr val="E4E4E4"/>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50" name="TextBox 49"/>
          <p:cNvSpPr txBox="1"/>
          <p:nvPr/>
        </p:nvSpPr>
        <p:spPr>
          <a:xfrm>
            <a:off x="2692381" y="5162347"/>
            <a:ext cx="2052791" cy="400110"/>
          </a:xfrm>
          <a:prstGeom prst="rect">
            <a:avLst/>
          </a:prstGeom>
          <a:noFill/>
        </p:spPr>
        <p:txBody>
          <a:bodyPr wrap="none" rtlCol="0">
            <a:spAutoFit/>
          </a:bodyPr>
          <a:lstStyle/>
          <a:p>
            <a:r>
              <a:rPr lang="en-US" sz="2000" dirty="0" smtClean="0">
                <a:latin typeface="Lucida Sans" panose="020B0602030504020204" pitchFamily="34" charset="0"/>
              </a:rPr>
              <a:t>Secure channel</a:t>
            </a:r>
            <a:endParaRPr lang="en-US" sz="2000" dirty="0">
              <a:latin typeface="Lucida Sans" panose="020B0602030504020204" pitchFamily="34" charset="0"/>
            </a:endParaRPr>
          </a:p>
        </p:txBody>
      </p:sp>
      <p:sp>
        <p:nvSpPr>
          <p:cNvPr id="64" name="Rectangle 63"/>
          <p:cNvSpPr/>
          <p:nvPr/>
        </p:nvSpPr>
        <p:spPr>
          <a:xfrm>
            <a:off x="2692381" y="5816062"/>
            <a:ext cx="1536719" cy="508538"/>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Lucida Sans" panose="020B0602030504020204" pitchFamily="34" charset="0"/>
              </a:rPr>
              <a:t>User </a:t>
            </a:r>
            <a:r>
              <a:rPr lang="en-US" sz="1600" dirty="0" err="1" smtClean="0">
                <a:latin typeface="Lucida Sans" panose="020B0602030504020204" pitchFamily="34" charset="0"/>
              </a:rPr>
              <a:t>auth</a:t>
            </a:r>
            <a:endParaRPr lang="en-US" sz="1600" dirty="0" smtClean="0">
              <a:latin typeface="Lucida Sans" panose="020B0602030504020204" pitchFamily="34" charset="0"/>
            </a:endParaRPr>
          </a:p>
          <a:p>
            <a:pPr algn="ctr"/>
            <a:r>
              <a:rPr lang="en-US" sz="1600" dirty="0" smtClean="0">
                <a:latin typeface="Lucida Sans" panose="020B0602030504020204" pitchFamily="34" charset="0"/>
              </a:rPr>
              <a:t>(if client-server)</a:t>
            </a:r>
            <a:endParaRPr lang="en-US" sz="1600" dirty="0">
              <a:latin typeface="Lucida Sans" panose="020B0602030504020204" pitchFamily="34" charset="0"/>
            </a:endParaRPr>
          </a:p>
        </p:txBody>
      </p:sp>
      <p:sp>
        <p:nvSpPr>
          <p:cNvPr id="71" name="Rectangle 70"/>
          <p:cNvSpPr/>
          <p:nvPr/>
        </p:nvSpPr>
        <p:spPr>
          <a:xfrm>
            <a:off x="6858000" y="5565934"/>
            <a:ext cx="1143000" cy="56574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Shared secret key</a:t>
            </a:r>
            <a:endParaRPr lang="en-US" sz="2000" dirty="0">
              <a:latin typeface="Lucida Sans" panose="020B0602030504020204" pitchFamily="34" charset="0"/>
            </a:endParaRPr>
          </a:p>
        </p:txBody>
      </p:sp>
      <p:cxnSp>
        <p:nvCxnSpPr>
          <p:cNvPr id="79" name="Elbow Connector 78"/>
          <p:cNvCxnSpPr>
            <a:stCxn id="13" idx="3"/>
            <a:endCxn id="71" idx="0"/>
          </p:cNvCxnSpPr>
          <p:nvPr/>
        </p:nvCxnSpPr>
        <p:spPr>
          <a:xfrm flipH="1">
            <a:off x="7429500" y="2036253"/>
            <a:ext cx="571500" cy="3529680"/>
          </a:xfrm>
          <a:prstGeom prst="bentConnector4">
            <a:avLst>
              <a:gd name="adj1" fmla="val -30000"/>
              <a:gd name="adj2" fmla="val 62119"/>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12" idx="2"/>
            <a:endCxn id="71" idx="0"/>
          </p:cNvCxnSpPr>
          <p:nvPr/>
        </p:nvCxnSpPr>
        <p:spPr>
          <a:xfrm rot="16200000" flipH="1">
            <a:off x="5301822" y="3438254"/>
            <a:ext cx="2415135" cy="1840223"/>
          </a:xfrm>
          <a:prstGeom prst="bentConnector3">
            <a:avLst>
              <a:gd name="adj1" fmla="val 11708"/>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16" idx="3"/>
            <a:endCxn id="71" idx="0"/>
          </p:cNvCxnSpPr>
          <p:nvPr/>
        </p:nvCxnSpPr>
        <p:spPr>
          <a:xfrm>
            <a:off x="6149355" y="3848101"/>
            <a:ext cx="1280145" cy="1717833"/>
          </a:xfrm>
          <a:prstGeom prst="bentConnector2">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147" idx="3"/>
            <a:endCxn id="71" idx="0"/>
          </p:cNvCxnSpPr>
          <p:nvPr/>
        </p:nvCxnSpPr>
        <p:spPr>
          <a:xfrm>
            <a:off x="4340802" y="4610101"/>
            <a:ext cx="3088698" cy="955833"/>
          </a:xfrm>
          <a:prstGeom prst="bentConnector2">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71" idx="1"/>
            <a:endCxn id="47" idx="3"/>
          </p:cNvCxnSpPr>
          <p:nvPr/>
        </p:nvCxnSpPr>
        <p:spPr>
          <a:xfrm flipH="1" flipV="1">
            <a:off x="6172200" y="5377852"/>
            <a:ext cx="685801" cy="470956"/>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71" idx="1"/>
            <a:endCxn id="48" idx="3"/>
          </p:cNvCxnSpPr>
          <p:nvPr/>
        </p:nvCxnSpPr>
        <p:spPr>
          <a:xfrm flipH="1">
            <a:off x="6160777" y="5848808"/>
            <a:ext cx="697223" cy="43769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7" idx="1"/>
            <a:endCxn id="49" idx="3"/>
          </p:cNvCxnSpPr>
          <p:nvPr/>
        </p:nvCxnSpPr>
        <p:spPr>
          <a:xfrm flipH="1">
            <a:off x="4343399" y="5377852"/>
            <a:ext cx="685800" cy="45432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8" idx="1"/>
            <a:endCxn id="49" idx="3"/>
          </p:cNvCxnSpPr>
          <p:nvPr/>
        </p:nvCxnSpPr>
        <p:spPr>
          <a:xfrm flipH="1" flipV="1">
            <a:off x="4343400" y="5832176"/>
            <a:ext cx="674378" cy="45432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568388" y="1845753"/>
            <a:ext cx="1776311" cy="381000"/>
          </a:xfrm>
          <a:prstGeom prst="rect">
            <a:avLst/>
          </a:prstGeom>
          <a:solidFill>
            <a:schemeClr val="accent4">
              <a:lumMod val="20000"/>
              <a:lumOff val="80000"/>
            </a:schemeClr>
          </a:solidFill>
          <a:ln>
            <a:solidFill>
              <a:srgbClr val="8F77AD"/>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PKI (for server)</a:t>
            </a:r>
            <a:endParaRPr lang="en-US" sz="2000" dirty="0">
              <a:latin typeface="Lucida Sans" panose="020B0602030504020204" pitchFamily="34" charset="0"/>
            </a:endParaRPr>
          </a:p>
        </p:txBody>
      </p:sp>
      <p:cxnSp>
        <p:nvCxnSpPr>
          <p:cNvPr id="112" name="Straight Arrow Connector 111"/>
          <p:cNvCxnSpPr>
            <a:stCxn id="9" idx="3"/>
            <a:endCxn id="110" idx="1"/>
          </p:cNvCxnSpPr>
          <p:nvPr/>
        </p:nvCxnSpPr>
        <p:spPr>
          <a:xfrm flipV="1">
            <a:off x="1885950" y="2036254"/>
            <a:ext cx="682438" cy="299"/>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a:off x="2568388" y="207818"/>
            <a:ext cx="1776311" cy="381000"/>
          </a:xfrm>
          <a:prstGeom prst="rect">
            <a:avLst/>
          </a:prstGeom>
          <a:solidFill>
            <a:schemeClr val="accent4">
              <a:lumMod val="20000"/>
              <a:lumOff val="80000"/>
            </a:schemeClr>
          </a:solidFill>
          <a:ln>
            <a:solidFill>
              <a:srgbClr val="8F77AD"/>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PKI (for sender)</a:t>
            </a:r>
            <a:endParaRPr lang="en-US" sz="2000" dirty="0">
              <a:latin typeface="Lucida Sans" panose="020B0602030504020204" pitchFamily="34" charset="0"/>
            </a:endParaRPr>
          </a:p>
        </p:txBody>
      </p:sp>
      <p:sp>
        <p:nvSpPr>
          <p:cNvPr id="127" name="Rectangle 126"/>
          <p:cNvSpPr/>
          <p:nvPr/>
        </p:nvSpPr>
        <p:spPr>
          <a:xfrm>
            <a:off x="2568388" y="1007128"/>
            <a:ext cx="1776311" cy="381000"/>
          </a:xfrm>
          <a:prstGeom prst="rect">
            <a:avLst/>
          </a:prstGeom>
          <a:solidFill>
            <a:schemeClr val="accent4">
              <a:lumMod val="20000"/>
              <a:lumOff val="80000"/>
            </a:schemeClr>
          </a:solidFill>
          <a:ln>
            <a:solidFill>
              <a:srgbClr val="8F77AD"/>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PKI (for </a:t>
            </a:r>
            <a:r>
              <a:rPr lang="en-US" sz="2000" dirty="0" err="1" smtClean="0">
                <a:latin typeface="Lucida Sans" panose="020B0602030504020204" pitchFamily="34" charset="0"/>
              </a:rPr>
              <a:t>recv’r</a:t>
            </a:r>
            <a:r>
              <a:rPr lang="en-US" sz="2000" dirty="0" smtClean="0">
                <a:latin typeface="Lucida Sans" panose="020B0602030504020204" pitchFamily="34" charset="0"/>
              </a:rPr>
              <a:t>)</a:t>
            </a:r>
            <a:endParaRPr lang="en-US" sz="2000" dirty="0">
              <a:latin typeface="Lucida Sans" panose="020B0602030504020204" pitchFamily="34" charset="0"/>
            </a:endParaRPr>
          </a:p>
        </p:txBody>
      </p:sp>
      <p:cxnSp>
        <p:nvCxnSpPr>
          <p:cNvPr id="129" name="Straight Arrow Connector 128"/>
          <p:cNvCxnSpPr>
            <a:stCxn id="5" idx="3"/>
            <a:endCxn id="127" idx="1"/>
          </p:cNvCxnSpPr>
          <p:nvPr/>
        </p:nvCxnSpPr>
        <p:spPr>
          <a:xfrm>
            <a:off x="1885950" y="800100"/>
            <a:ext cx="682438" cy="397528"/>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5006355" y="1010296"/>
            <a:ext cx="1143000"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err="1" smtClean="0">
                <a:latin typeface="Lucida Sans" panose="020B0602030504020204" pitchFamily="34" charset="0"/>
              </a:rPr>
              <a:t>Asym</a:t>
            </a:r>
            <a:r>
              <a:rPr lang="en-US" sz="2000" dirty="0" smtClean="0">
                <a:latin typeface="Lucida Sans" panose="020B0602030504020204" pitchFamily="34" charset="0"/>
              </a:rPr>
              <a:t>. </a:t>
            </a:r>
            <a:r>
              <a:rPr lang="en-US" sz="2000" dirty="0" err="1" smtClean="0">
                <a:latin typeface="Lucida Sans" panose="020B0602030504020204" pitchFamily="34" charset="0"/>
              </a:rPr>
              <a:t>enc</a:t>
            </a:r>
            <a:endParaRPr lang="en-US" sz="2000" dirty="0">
              <a:latin typeface="Lucida Sans" panose="020B0602030504020204" pitchFamily="34" charset="0"/>
            </a:endParaRPr>
          </a:p>
        </p:txBody>
      </p:sp>
      <p:cxnSp>
        <p:nvCxnSpPr>
          <p:cNvPr id="135" name="Straight Arrow Connector 134"/>
          <p:cNvCxnSpPr>
            <a:stCxn id="127" idx="3"/>
            <a:endCxn id="132" idx="1"/>
          </p:cNvCxnSpPr>
          <p:nvPr/>
        </p:nvCxnSpPr>
        <p:spPr>
          <a:xfrm>
            <a:off x="4344699" y="1197628"/>
            <a:ext cx="661657" cy="3168"/>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6853339" y="1010563"/>
            <a:ext cx="1147661"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Lucida Sans" panose="020B0602030504020204" pitchFamily="34" charset="0"/>
              </a:rPr>
              <a:t>S</a:t>
            </a:r>
            <a:r>
              <a:rPr lang="en-US" sz="2000" dirty="0" smtClean="0">
                <a:latin typeface="Lucida Sans" panose="020B0602030504020204" pitchFamily="34" charset="0"/>
              </a:rPr>
              <a:t>ym. </a:t>
            </a:r>
            <a:r>
              <a:rPr lang="en-US" sz="2000" dirty="0" err="1" smtClean="0">
                <a:latin typeface="Lucida Sans" panose="020B0602030504020204" pitchFamily="34" charset="0"/>
              </a:rPr>
              <a:t>enc</a:t>
            </a:r>
            <a:endParaRPr lang="en-US" sz="2000" dirty="0">
              <a:latin typeface="Lucida Sans" panose="020B0602030504020204" pitchFamily="34" charset="0"/>
            </a:endParaRPr>
          </a:p>
        </p:txBody>
      </p:sp>
      <p:cxnSp>
        <p:nvCxnSpPr>
          <p:cNvPr id="139" name="Straight Arrow Connector 138"/>
          <p:cNvCxnSpPr>
            <a:stCxn id="132" idx="3"/>
            <a:endCxn id="138" idx="1"/>
          </p:cNvCxnSpPr>
          <p:nvPr/>
        </p:nvCxnSpPr>
        <p:spPr>
          <a:xfrm>
            <a:off x="6149355" y="1200797"/>
            <a:ext cx="703985" cy="267"/>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2572285" y="4419600"/>
            <a:ext cx="1768517" cy="3810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latin typeface="Lucida Sans" panose="020B0602030504020204" pitchFamily="34" charset="0"/>
              </a:rPr>
              <a:t>Auth. DHKE</a:t>
            </a:r>
            <a:endParaRPr lang="en-US" sz="2000" dirty="0">
              <a:latin typeface="Lucida Sans" panose="020B0602030504020204" pitchFamily="34" charset="0"/>
            </a:endParaRPr>
          </a:p>
        </p:txBody>
      </p:sp>
      <p:cxnSp>
        <p:nvCxnSpPr>
          <p:cNvPr id="152" name="Straight Arrow Connector 151"/>
          <p:cNvCxnSpPr>
            <a:stCxn id="15" idx="2"/>
            <a:endCxn id="147" idx="0"/>
          </p:cNvCxnSpPr>
          <p:nvPr/>
        </p:nvCxnSpPr>
        <p:spPr>
          <a:xfrm>
            <a:off x="3456543" y="4038600"/>
            <a:ext cx="1" cy="381000"/>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117531" y="595746"/>
            <a:ext cx="441146" cy="400110"/>
          </a:xfrm>
          <a:prstGeom prst="rect">
            <a:avLst/>
          </a:prstGeom>
          <a:noFill/>
        </p:spPr>
        <p:txBody>
          <a:bodyPr wrap="none" rtlCol="0">
            <a:spAutoFit/>
          </a:bodyPr>
          <a:lstStyle/>
          <a:p>
            <a:r>
              <a:rPr lang="en-US" sz="2000" dirty="0">
                <a:solidFill>
                  <a:schemeClr val="tx1">
                    <a:lumMod val="50000"/>
                    <a:lumOff val="50000"/>
                  </a:schemeClr>
                </a:solidFill>
                <a:latin typeface="Lucida Sans" panose="020B0602030504020204" pitchFamily="34" charset="0"/>
              </a:rPr>
              <a:t>✘</a:t>
            </a:r>
            <a:endParaRPr lang="en-US" sz="2000" b="1" dirty="0">
              <a:solidFill>
                <a:schemeClr val="tx1">
                  <a:lumMod val="50000"/>
                  <a:lumOff val="50000"/>
                </a:schemeClr>
              </a:solidFill>
              <a:latin typeface="Lucida Sans" panose="020B0602030504020204" pitchFamily="34" charset="0"/>
            </a:endParaRPr>
          </a:p>
        </p:txBody>
      </p:sp>
      <p:sp>
        <p:nvSpPr>
          <p:cNvPr id="198" name="TextBox 197"/>
          <p:cNvSpPr txBox="1"/>
          <p:nvPr/>
        </p:nvSpPr>
        <p:spPr>
          <a:xfrm>
            <a:off x="1137438" y="1233385"/>
            <a:ext cx="441146" cy="400110"/>
          </a:xfrm>
          <a:prstGeom prst="rect">
            <a:avLst/>
          </a:prstGeom>
          <a:noFill/>
        </p:spPr>
        <p:txBody>
          <a:bodyPr wrap="none" rtlCol="0">
            <a:spAutoFit/>
          </a:bodyPr>
          <a:lstStyle/>
          <a:p>
            <a:r>
              <a:rPr lang="en-US" sz="2000" b="1" dirty="0">
                <a:solidFill>
                  <a:schemeClr val="tx1">
                    <a:lumMod val="50000"/>
                    <a:lumOff val="50000"/>
                  </a:schemeClr>
                </a:solidFill>
                <a:latin typeface="Lucida Sans" panose="020B0602030504020204" pitchFamily="34" charset="0"/>
              </a:rPr>
              <a:t>✓</a:t>
            </a:r>
          </a:p>
        </p:txBody>
      </p:sp>
      <p:sp>
        <p:nvSpPr>
          <p:cNvPr id="199" name="TextBox 198"/>
          <p:cNvSpPr txBox="1"/>
          <p:nvPr/>
        </p:nvSpPr>
        <p:spPr>
          <a:xfrm>
            <a:off x="1159229" y="2307675"/>
            <a:ext cx="441146" cy="400110"/>
          </a:xfrm>
          <a:prstGeom prst="rect">
            <a:avLst/>
          </a:prstGeom>
          <a:noFill/>
        </p:spPr>
        <p:txBody>
          <a:bodyPr wrap="none" rtlCol="0">
            <a:spAutoFit/>
          </a:bodyPr>
          <a:lstStyle/>
          <a:p>
            <a:r>
              <a:rPr lang="en-US" sz="2000" b="1" dirty="0">
                <a:solidFill>
                  <a:schemeClr val="tx1">
                    <a:lumMod val="50000"/>
                    <a:lumOff val="50000"/>
                  </a:schemeClr>
                </a:solidFill>
                <a:latin typeface="Lucida Sans" panose="020B0602030504020204" pitchFamily="34" charset="0"/>
              </a:rPr>
              <a:t>✓</a:t>
            </a:r>
          </a:p>
        </p:txBody>
      </p:sp>
      <p:sp>
        <p:nvSpPr>
          <p:cNvPr id="200" name="TextBox 199"/>
          <p:cNvSpPr txBox="1"/>
          <p:nvPr/>
        </p:nvSpPr>
        <p:spPr>
          <a:xfrm>
            <a:off x="2104305" y="1620982"/>
            <a:ext cx="441146" cy="400110"/>
          </a:xfrm>
          <a:prstGeom prst="rect">
            <a:avLst/>
          </a:prstGeom>
          <a:noFill/>
        </p:spPr>
        <p:txBody>
          <a:bodyPr wrap="none" rtlCol="0">
            <a:spAutoFit/>
          </a:bodyPr>
          <a:lstStyle/>
          <a:p>
            <a:r>
              <a:rPr lang="en-US" sz="2000" dirty="0">
                <a:solidFill>
                  <a:schemeClr val="tx1">
                    <a:lumMod val="50000"/>
                    <a:lumOff val="50000"/>
                  </a:schemeClr>
                </a:solidFill>
                <a:latin typeface="Lucida Sans" panose="020B0602030504020204" pitchFamily="34" charset="0"/>
              </a:rPr>
              <a:t>✘</a:t>
            </a:r>
            <a:endParaRPr lang="en-US" sz="2000" b="1" dirty="0">
              <a:solidFill>
                <a:schemeClr val="tx1">
                  <a:lumMod val="50000"/>
                  <a:lumOff val="50000"/>
                </a:schemeClr>
              </a:solidFill>
              <a:latin typeface="Lucida Sans" panose="020B0602030504020204" pitchFamily="34" charset="0"/>
            </a:endParaRPr>
          </a:p>
        </p:txBody>
      </p:sp>
      <p:sp>
        <p:nvSpPr>
          <p:cNvPr id="4" name="TextBox 3"/>
          <p:cNvSpPr txBox="1"/>
          <p:nvPr/>
        </p:nvSpPr>
        <p:spPr>
          <a:xfrm>
            <a:off x="-149540" y="5088017"/>
            <a:ext cx="2667492" cy="1384995"/>
          </a:xfrm>
          <a:prstGeom prst="rect">
            <a:avLst/>
          </a:prstGeom>
          <a:noFill/>
        </p:spPr>
        <p:txBody>
          <a:bodyPr wrap="none" rtlCol="0">
            <a:spAutoFit/>
          </a:bodyPr>
          <a:lstStyle/>
          <a:p>
            <a:pPr algn="ctr"/>
            <a:r>
              <a:rPr lang="en-US" sz="2800" dirty="0" smtClean="0">
                <a:latin typeface="Century Gothic" panose="020B0502020202020204" pitchFamily="34" charset="0"/>
              </a:rPr>
              <a:t>How to </a:t>
            </a:r>
          </a:p>
          <a:p>
            <a:pPr algn="ctr"/>
            <a:r>
              <a:rPr lang="en-US" sz="2800" dirty="0" smtClean="0">
                <a:latin typeface="Century Gothic" panose="020B0502020202020204" pitchFamily="34" charset="0"/>
              </a:rPr>
              <a:t>communicate</a:t>
            </a:r>
          </a:p>
          <a:p>
            <a:pPr algn="ctr"/>
            <a:r>
              <a:rPr lang="en-US" sz="2800" dirty="0" smtClean="0">
                <a:latin typeface="Century Gothic" panose="020B0502020202020204" pitchFamily="34" charset="0"/>
              </a:rPr>
              <a:t>securely</a:t>
            </a:r>
          </a:p>
        </p:txBody>
      </p:sp>
    </p:spTree>
    <p:extLst>
      <p:ext uri="{BB962C8B-B14F-4D97-AF65-F5344CB8AC3E}">
        <p14:creationId xmlns:p14="http://schemas.microsoft.com/office/powerpoint/2010/main" val="233456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9"/>
                                        </p:tgtEl>
                                        <p:attrNameLst>
                                          <p:attrName>style.visibility</p:attrName>
                                        </p:attrNameLst>
                                      </p:cBhvr>
                                      <p:to>
                                        <p:strVal val="visible"/>
                                      </p:to>
                                    </p:set>
                                    <p:animEffect transition="in" filter="fade">
                                      <p:cBhvr>
                                        <p:cTn id="29" dur="500"/>
                                        <p:tgtEl>
                                          <p:spTgt spid="1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7"/>
                                        </p:tgtEl>
                                        <p:attrNameLst>
                                          <p:attrName>style.visibility</p:attrName>
                                        </p:attrNameLst>
                                      </p:cBhvr>
                                      <p:to>
                                        <p:strVal val="visible"/>
                                      </p:to>
                                    </p:set>
                                    <p:animEffect transition="in" filter="fade">
                                      <p:cBhvr>
                                        <p:cTn id="32" dur="500"/>
                                        <p:tgtEl>
                                          <p:spTgt spid="127"/>
                                        </p:tgtEl>
                                      </p:cBhvr>
                                    </p:animEffect>
                                  </p:childTnLst>
                                </p:cTn>
                              </p:par>
                              <p:par>
                                <p:cTn id="33" presetID="10" presetClass="entr" presetSubtype="0"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500"/>
                                        <p:tgtEl>
                                          <p:spTgt spid="1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fade">
                                      <p:cBhvr>
                                        <p:cTn id="38" dur="500"/>
                                        <p:tgtEl>
                                          <p:spTgt spid="132"/>
                                        </p:tgtEl>
                                      </p:cBhvr>
                                    </p:animEffect>
                                  </p:childTnLst>
                                </p:cTn>
                              </p:par>
                              <p:par>
                                <p:cTn id="39" presetID="10" presetClass="entr" presetSubtype="0" fill="hold" nodeType="withEffect">
                                  <p:stCondLst>
                                    <p:cond delay="0"/>
                                  </p:stCondLst>
                                  <p:childTnLst>
                                    <p:set>
                                      <p:cBhvr>
                                        <p:cTn id="40" dur="1" fill="hold">
                                          <p:stCondLst>
                                            <p:cond delay="0"/>
                                          </p:stCondLst>
                                        </p:cTn>
                                        <p:tgtEl>
                                          <p:spTgt spid="139"/>
                                        </p:tgtEl>
                                        <p:attrNameLst>
                                          <p:attrName>style.visibility</p:attrName>
                                        </p:attrNameLst>
                                      </p:cBhvr>
                                      <p:to>
                                        <p:strVal val="visible"/>
                                      </p:to>
                                    </p:set>
                                    <p:animEffect transition="in" filter="fade">
                                      <p:cBhvr>
                                        <p:cTn id="41" dur="500"/>
                                        <p:tgtEl>
                                          <p:spTgt spid="1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8"/>
                                        </p:tgtEl>
                                        <p:attrNameLst>
                                          <p:attrName>style.visibility</p:attrName>
                                        </p:attrNameLst>
                                      </p:cBhvr>
                                      <p:to>
                                        <p:strVal val="visible"/>
                                      </p:to>
                                    </p:set>
                                    <p:animEffect transition="in" filter="fade">
                                      <p:cBhvr>
                                        <p:cTn id="44" dur="500"/>
                                        <p:tgtEl>
                                          <p:spTgt spid="13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8"/>
                                        </p:tgtEl>
                                        <p:attrNameLst>
                                          <p:attrName>style.visibility</p:attrName>
                                        </p:attrNameLst>
                                      </p:cBhvr>
                                      <p:to>
                                        <p:strVal val="visible"/>
                                      </p:to>
                                    </p:set>
                                    <p:animEffect transition="in" filter="fade">
                                      <p:cBhvr>
                                        <p:cTn id="49" dur="500"/>
                                        <p:tgtEl>
                                          <p:spTgt spid="198"/>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0"/>
                                        </p:tgtEl>
                                        <p:attrNameLst>
                                          <p:attrName>style.visibility</p:attrName>
                                        </p:attrNameLst>
                                      </p:cBhvr>
                                      <p:to>
                                        <p:strVal val="visible"/>
                                      </p:to>
                                    </p:set>
                                    <p:animEffect transition="in" filter="fade">
                                      <p:cBhvr>
                                        <p:cTn id="60" dur="500"/>
                                        <p:tgtEl>
                                          <p:spTgt spid="200"/>
                                        </p:tgtEl>
                                      </p:cBhvr>
                                    </p:animEffect>
                                  </p:childTnLst>
                                </p:cTn>
                              </p:par>
                              <p:par>
                                <p:cTn id="61" presetID="10" presetClass="entr" presetSubtype="0" fill="hold" nodeType="withEffect">
                                  <p:stCondLst>
                                    <p:cond delay="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0"/>
                                        </p:tgtEl>
                                        <p:attrNameLst>
                                          <p:attrName>style.visibility</p:attrName>
                                        </p:attrNameLst>
                                      </p:cBhvr>
                                      <p:to>
                                        <p:strVal val="visible"/>
                                      </p:to>
                                    </p:set>
                                    <p:animEffect transition="in" filter="fade">
                                      <p:cBhvr>
                                        <p:cTn id="66" dur="500"/>
                                        <p:tgtEl>
                                          <p:spTgt spid="110"/>
                                        </p:tgtEl>
                                      </p:cBhvr>
                                    </p:animEffect>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9"/>
                                        </p:tgtEl>
                                        <p:attrNameLst>
                                          <p:attrName>style.visibility</p:attrName>
                                        </p:attrNameLst>
                                      </p:cBhvr>
                                      <p:to>
                                        <p:strVal val="visible"/>
                                      </p:to>
                                    </p:set>
                                    <p:animEffect transition="in" filter="fade">
                                      <p:cBhvr>
                                        <p:cTn id="80" dur="500"/>
                                        <p:tgtEl>
                                          <p:spTgt spid="1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fade">
                                      <p:cBhvr>
                                        <p:cTn id="83" dur="500"/>
                                        <p:tgtEl>
                                          <p:spTgt spid="1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par>
                                <p:cTn id="98" presetID="10" presetClass="entr" presetSubtype="0"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fade">
                                      <p:cBhvr>
                                        <p:cTn id="100" dur="500"/>
                                        <p:tgtEl>
                                          <p:spTgt spid="15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47"/>
                                        </p:tgtEl>
                                        <p:attrNameLst>
                                          <p:attrName>style.visibility</p:attrName>
                                        </p:attrNameLst>
                                      </p:cBhvr>
                                      <p:to>
                                        <p:strVal val="visible"/>
                                      </p:to>
                                    </p:set>
                                    <p:animEffect transition="in" filter="fade">
                                      <p:cBhvr>
                                        <p:cTn id="103" dur="500"/>
                                        <p:tgtEl>
                                          <p:spTgt spid="14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fade">
                                      <p:cBhvr>
                                        <p:cTn id="108" dur="500"/>
                                        <p:tgtEl>
                                          <p:spTgt spid="2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fade">
                                      <p:cBhvr>
                                        <p:cTn id="111" dur="500"/>
                                        <p:tgtEl>
                                          <p:spTgt spid="11"/>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500"/>
                                        <p:tgtEl>
                                          <p:spTgt spid="1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500"/>
                                        <p:tgtEl>
                                          <p:spTgt spid="2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6"/>
                                        </p:tgtEl>
                                        <p:attrNameLst>
                                          <p:attrName>style.visibility</p:attrName>
                                        </p:attrNameLst>
                                      </p:cBhvr>
                                      <p:to>
                                        <p:strVal val="visible"/>
                                      </p:to>
                                    </p:set>
                                    <p:animEffect transition="in" filter="fade">
                                      <p:cBhvr>
                                        <p:cTn id="135" dur="500"/>
                                        <p:tgtEl>
                                          <p:spTgt spid="1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79"/>
                                        </p:tgtEl>
                                        <p:attrNameLst>
                                          <p:attrName>style.visibility</p:attrName>
                                        </p:attrNameLst>
                                      </p:cBhvr>
                                      <p:to>
                                        <p:strVal val="visible"/>
                                      </p:to>
                                    </p:set>
                                    <p:animEffect transition="in" filter="fade">
                                      <p:cBhvr>
                                        <p:cTn id="140" dur="500"/>
                                        <p:tgtEl>
                                          <p:spTgt spid="79"/>
                                        </p:tgtEl>
                                      </p:cBhvr>
                                    </p:animEffect>
                                  </p:childTnLst>
                                </p:cTn>
                              </p:par>
                              <p:par>
                                <p:cTn id="141" presetID="10" presetClass="entr" presetSubtype="0" fill="hold" nodeType="with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par>
                                <p:cTn id="144" presetID="10" presetClass="entr" presetSubtype="0" fill="hold" nodeType="withEffect">
                                  <p:stCondLst>
                                    <p:cond delay="0"/>
                                  </p:stCondLst>
                                  <p:childTnLst>
                                    <p:set>
                                      <p:cBhvr>
                                        <p:cTn id="145" dur="1" fill="hold">
                                          <p:stCondLst>
                                            <p:cond delay="0"/>
                                          </p:stCondLst>
                                        </p:cTn>
                                        <p:tgtEl>
                                          <p:spTgt spid="84"/>
                                        </p:tgtEl>
                                        <p:attrNameLst>
                                          <p:attrName>style.visibility</p:attrName>
                                        </p:attrNameLst>
                                      </p:cBhvr>
                                      <p:to>
                                        <p:strVal val="visible"/>
                                      </p:to>
                                    </p:set>
                                    <p:animEffect transition="in" filter="fade">
                                      <p:cBhvr>
                                        <p:cTn id="146" dur="500"/>
                                        <p:tgtEl>
                                          <p:spTgt spid="84"/>
                                        </p:tgtEl>
                                      </p:cBhvr>
                                    </p:animEffect>
                                  </p:childTnLst>
                                </p:cTn>
                              </p:par>
                              <p:par>
                                <p:cTn id="147" presetID="10" presetClass="entr" presetSubtype="0" fill="hold" nodeType="withEffect">
                                  <p:stCondLst>
                                    <p:cond delay="0"/>
                                  </p:stCondLst>
                                  <p:childTnLst>
                                    <p:set>
                                      <p:cBhvr>
                                        <p:cTn id="148" dur="1" fill="hold">
                                          <p:stCondLst>
                                            <p:cond delay="0"/>
                                          </p:stCondLst>
                                        </p:cTn>
                                        <p:tgtEl>
                                          <p:spTgt spid="86"/>
                                        </p:tgtEl>
                                        <p:attrNameLst>
                                          <p:attrName>style.visibility</p:attrName>
                                        </p:attrNameLst>
                                      </p:cBhvr>
                                      <p:to>
                                        <p:strVal val="visible"/>
                                      </p:to>
                                    </p:set>
                                    <p:animEffect transition="in" filter="fade">
                                      <p:cBhvr>
                                        <p:cTn id="149" dur="500"/>
                                        <p:tgtEl>
                                          <p:spTgt spid="86"/>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89"/>
                                        </p:tgtEl>
                                        <p:attrNameLst>
                                          <p:attrName>style.visibility</p:attrName>
                                        </p:attrNameLst>
                                      </p:cBhvr>
                                      <p:to>
                                        <p:strVal val="visible"/>
                                      </p:to>
                                    </p:set>
                                    <p:animEffect transition="in" filter="fade">
                                      <p:cBhvr>
                                        <p:cTn id="157" dur="500"/>
                                        <p:tgtEl>
                                          <p:spTgt spid="8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47"/>
                                        </p:tgtEl>
                                        <p:attrNameLst>
                                          <p:attrName>style.visibility</p:attrName>
                                        </p:attrNameLst>
                                      </p:cBhvr>
                                      <p:to>
                                        <p:strVal val="visible"/>
                                      </p:to>
                                    </p:set>
                                    <p:animEffect transition="in" filter="fade">
                                      <p:cBhvr>
                                        <p:cTn id="160" dur="500"/>
                                        <p:tgtEl>
                                          <p:spTgt spid="47"/>
                                        </p:tgtEl>
                                      </p:cBhvr>
                                    </p:animEffect>
                                  </p:childTnLst>
                                </p:cTn>
                              </p:par>
                              <p:par>
                                <p:cTn id="161" presetID="10" presetClass="entr" presetSubtype="0" fill="hold" nodeType="withEffect">
                                  <p:stCondLst>
                                    <p:cond delay="0"/>
                                  </p:stCondLst>
                                  <p:childTnLst>
                                    <p:set>
                                      <p:cBhvr>
                                        <p:cTn id="162" dur="1" fill="hold">
                                          <p:stCondLst>
                                            <p:cond delay="0"/>
                                          </p:stCondLst>
                                        </p:cTn>
                                        <p:tgtEl>
                                          <p:spTgt spid="91"/>
                                        </p:tgtEl>
                                        <p:attrNameLst>
                                          <p:attrName>style.visibility</p:attrName>
                                        </p:attrNameLst>
                                      </p:cBhvr>
                                      <p:to>
                                        <p:strVal val="visible"/>
                                      </p:to>
                                    </p:set>
                                    <p:animEffect transition="in" filter="fade">
                                      <p:cBhvr>
                                        <p:cTn id="163" dur="500"/>
                                        <p:tgtEl>
                                          <p:spTgt spid="9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fade">
                                      <p:cBhvr>
                                        <p:cTn id="166" dur="500"/>
                                        <p:tgtEl>
                                          <p:spTgt spid="48"/>
                                        </p:tgtEl>
                                      </p:cBhvr>
                                    </p:animEffect>
                                  </p:childTnLst>
                                </p:cTn>
                              </p:par>
                              <p:par>
                                <p:cTn id="167" presetID="10" presetClass="entr" presetSubtype="0" fill="hold" nodeType="withEffect">
                                  <p:stCondLst>
                                    <p:cond delay="0"/>
                                  </p:stCondLst>
                                  <p:childTnLst>
                                    <p:set>
                                      <p:cBhvr>
                                        <p:cTn id="168" dur="1" fill="hold">
                                          <p:stCondLst>
                                            <p:cond delay="0"/>
                                          </p:stCondLst>
                                        </p:cTn>
                                        <p:tgtEl>
                                          <p:spTgt spid="95"/>
                                        </p:tgtEl>
                                        <p:attrNameLst>
                                          <p:attrName>style.visibility</p:attrName>
                                        </p:attrNameLst>
                                      </p:cBhvr>
                                      <p:to>
                                        <p:strVal val="visible"/>
                                      </p:to>
                                    </p:set>
                                    <p:animEffect transition="in" filter="fade">
                                      <p:cBhvr>
                                        <p:cTn id="169" dur="500"/>
                                        <p:tgtEl>
                                          <p:spTgt spid="95"/>
                                        </p:tgtEl>
                                      </p:cBhvr>
                                    </p:animEffect>
                                  </p:childTnLst>
                                </p:cTn>
                              </p:par>
                              <p:par>
                                <p:cTn id="170" presetID="10" presetClass="entr" presetSubtype="0" fill="hold" nodeType="with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fade">
                                      <p:cBhvr>
                                        <p:cTn id="172" dur="500"/>
                                        <p:tgtEl>
                                          <p:spTgt spid="93"/>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9"/>
                                        </p:tgtEl>
                                        <p:attrNameLst>
                                          <p:attrName>style.visibility</p:attrName>
                                        </p:attrNameLst>
                                      </p:cBhvr>
                                      <p:to>
                                        <p:strVal val="visible"/>
                                      </p:to>
                                    </p:set>
                                    <p:animEffect transition="in" filter="fade">
                                      <p:cBhvr>
                                        <p:cTn id="175" dur="500"/>
                                        <p:tgtEl>
                                          <p:spTgt spid="4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0"/>
                                        </p:tgtEl>
                                        <p:attrNameLst>
                                          <p:attrName>style.visibility</p:attrName>
                                        </p:attrNameLst>
                                      </p:cBhvr>
                                      <p:to>
                                        <p:strVal val="visible"/>
                                      </p:to>
                                    </p:set>
                                    <p:animEffect transition="in" filter="fade">
                                      <p:cBhvr>
                                        <p:cTn id="178" dur="500"/>
                                        <p:tgtEl>
                                          <p:spTgt spid="50"/>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64"/>
                                        </p:tgtEl>
                                        <p:attrNameLst>
                                          <p:attrName>style.visibility</p:attrName>
                                        </p:attrNameLst>
                                      </p:cBhvr>
                                      <p:to>
                                        <p:strVal val="visible"/>
                                      </p:to>
                                    </p:set>
                                    <p:animEffect transition="in" filter="fade">
                                      <p:cBhvr>
                                        <p:cTn id="18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0" grpId="0" animBg="1"/>
      <p:bldP spid="11" grpId="0" animBg="1"/>
      <p:bldP spid="12" grpId="0" animBg="1"/>
      <p:bldP spid="13" grpId="0" animBg="1"/>
      <p:bldP spid="14" grpId="0" animBg="1"/>
      <p:bldP spid="15" grpId="0" animBg="1"/>
      <p:bldP spid="16" grpId="0" animBg="1"/>
      <p:bldP spid="31" grpId="0" animBg="1"/>
      <p:bldP spid="47" grpId="0" animBg="1"/>
      <p:bldP spid="48" grpId="0" animBg="1"/>
      <p:bldP spid="49" grpId="0" animBg="1"/>
      <p:bldP spid="50" grpId="0"/>
      <p:bldP spid="64" grpId="0" animBg="1"/>
      <p:bldP spid="71" grpId="0" animBg="1"/>
      <p:bldP spid="110" grpId="0" animBg="1"/>
      <p:bldP spid="126" grpId="0" animBg="1"/>
      <p:bldP spid="127" grpId="0" animBg="1"/>
      <p:bldP spid="132" grpId="0" animBg="1"/>
      <p:bldP spid="138" grpId="0" animBg="1"/>
      <p:bldP spid="147" grpId="0" animBg="1"/>
      <p:bldP spid="166" grpId="0"/>
      <p:bldP spid="198" grpId="0"/>
      <p:bldP spid="199" grpId="0"/>
      <p:bldP spid="200"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 recovery gone wrong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715522"/>
            <a:ext cx="3621759" cy="4625975"/>
          </a:xfrm>
        </p:spPr>
      </p:pic>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77</a:t>
            </a:fld>
            <a:endParaRPr lang="en-US">
              <a:solidFill>
                <a:prstClr val="black">
                  <a:tint val="95000"/>
                </a:prstClr>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5200" y="3101921"/>
            <a:ext cx="1219200" cy="121920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4800600"/>
            <a:ext cx="1066800" cy="10668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3400" y="3302447"/>
            <a:ext cx="1066800" cy="10668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3000" y="2720921"/>
            <a:ext cx="2819400" cy="2002415"/>
          </a:xfrm>
          <a:prstGeom prst="rect">
            <a:avLst/>
          </a:prstGeom>
        </p:spPr>
      </p:pic>
      <p:sp>
        <p:nvSpPr>
          <p:cNvPr id="11" name="TextBox 10"/>
          <p:cNvSpPr txBox="1"/>
          <p:nvPr/>
        </p:nvSpPr>
        <p:spPr>
          <a:xfrm>
            <a:off x="152400" y="6292334"/>
            <a:ext cx="3940438" cy="523220"/>
          </a:xfrm>
          <a:prstGeom prst="rect">
            <a:avLst/>
          </a:prstGeom>
          <a:noFill/>
        </p:spPr>
        <p:txBody>
          <a:bodyPr wrap="none" rtlCol="0">
            <a:spAutoFit/>
          </a:bodyPr>
          <a:lstStyle/>
          <a:p>
            <a:r>
              <a:rPr lang="en-US" sz="1600" dirty="0" smtClean="0"/>
              <a:t>Mat Honan</a:t>
            </a:r>
            <a:br>
              <a:rPr lang="en-US" sz="1600" dirty="0" smtClean="0"/>
            </a:br>
            <a:r>
              <a:rPr lang="en-US" sz="1200" i="1" dirty="0" smtClean="0"/>
              <a:t>Photo: Ariel </a:t>
            </a:r>
            <a:r>
              <a:rPr lang="en-US" sz="1200" i="1" dirty="0" err="1" smtClean="0"/>
              <a:t>Zambelich</a:t>
            </a:r>
            <a:r>
              <a:rPr lang="en-US" sz="1200" i="1" dirty="0" smtClean="0"/>
              <a:t>/Wired. Illustration: Ross Patton/Wired</a:t>
            </a:r>
            <a:endParaRPr lang="en-US" i="1" dirty="0"/>
          </a:p>
        </p:txBody>
      </p:sp>
      <p:cxnSp>
        <p:nvCxnSpPr>
          <p:cNvPr id="13" name="Straight Arrow Connector 12"/>
          <p:cNvCxnSpPr/>
          <p:nvPr/>
        </p:nvCxnSpPr>
        <p:spPr>
          <a:xfrm>
            <a:off x="5410200" y="3825240"/>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858000" y="3785134"/>
            <a:ext cx="4572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980145" y="4358640"/>
            <a:ext cx="0" cy="40907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51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Authentication Strings</a:t>
            </a:r>
            <a:endParaRPr lang="en-US" dirty="0"/>
          </a:p>
        </p:txBody>
      </p:sp>
      <p:sp>
        <p:nvSpPr>
          <p:cNvPr id="3" name="Content Placeholder 2"/>
          <p:cNvSpPr>
            <a:spLocks noGrp="1"/>
          </p:cNvSpPr>
          <p:nvPr>
            <p:ph idx="1"/>
          </p:nvPr>
        </p:nvSpPr>
        <p:spPr/>
        <p:txBody>
          <a:bodyPr/>
          <a:lstStyle/>
          <a:p>
            <a:r>
              <a:rPr lang="en-US" dirty="0" smtClean="0"/>
              <a:t>Password</a:t>
            </a:r>
          </a:p>
          <a:p>
            <a:r>
              <a:rPr lang="en-US" dirty="0" smtClean="0"/>
              <a:t>PIN</a:t>
            </a:r>
          </a:p>
          <a:p>
            <a:r>
              <a:rPr lang="en-US" dirty="0" smtClean="0"/>
              <a:t>Credit card number</a:t>
            </a:r>
          </a:p>
          <a:p>
            <a:r>
              <a:rPr lang="en-US" dirty="0" smtClean="0"/>
              <a:t>Social security number</a:t>
            </a:r>
          </a:p>
          <a:p>
            <a:r>
              <a:rPr lang="en-US" dirty="0" smtClean="0"/>
              <a:t>Security questions</a:t>
            </a:r>
          </a:p>
          <a:p>
            <a:r>
              <a:rPr lang="en-US" dirty="0" smtClean="0"/>
              <a:t>Phone number (e.g., supermarket loyalty program)</a:t>
            </a:r>
            <a:endParaRPr lang="en-US" dirty="0"/>
          </a:p>
        </p:txBody>
      </p:sp>
    </p:spTree>
    <p:extLst>
      <p:ext uri="{BB962C8B-B14F-4D97-AF65-F5344CB8AC3E}">
        <p14:creationId xmlns:p14="http://schemas.microsoft.com/office/powerpoint/2010/main" val="425257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Passwords / </a:t>
            </a:r>
            <a:r>
              <a:rPr lang="en-US" dirty="0" smtClean="0"/>
              <a:t>Passphrases</a:t>
            </a:r>
            <a:endParaRPr lang="en-US" dirty="0"/>
          </a:p>
        </p:txBody>
      </p:sp>
      <p:sp>
        <p:nvSpPr>
          <p:cNvPr id="3" name="Content Placeholder 2"/>
          <p:cNvSpPr>
            <a:spLocks noGrp="1"/>
          </p:cNvSpPr>
          <p:nvPr>
            <p:ph idx="1"/>
          </p:nvPr>
        </p:nvSpPr>
        <p:spPr>
          <a:xfrm>
            <a:off x="457200" y="1600202"/>
            <a:ext cx="8458200" cy="5029199"/>
          </a:xfrm>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Short, usually memorized string used for authentication</a:t>
            </a:r>
          </a:p>
          <a:p>
            <a:endParaRPr lang="en-US" dirty="0"/>
          </a:p>
        </p:txBody>
      </p:sp>
    </p:spTree>
    <p:extLst>
      <p:ext uri="{BB962C8B-B14F-4D97-AF65-F5344CB8AC3E}">
        <p14:creationId xmlns:p14="http://schemas.microsoft.com/office/powerpoint/2010/main" val="2608529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2820</TotalTime>
  <Words>4402</Words>
  <Application>Microsoft Macintosh PowerPoint</Application>
  <PresentationFormat>On-screen Show (4:3)</PresentationFormat>
  <Paragraphs>750</Paragraphs>
  <Slides>77</Slides>
  <Notes>58</Notes>
  <HiddenSlides>7</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Office Theme</vt:lpstr>
      <vt:lpstr>COS 432: Information Security Passwords &amp; Authenticating People</vt:lpstr>
      <vt:lpstr>Steps in a Typical Web Session</vt:lpstr>
      <vt:lpstr>Things We Log Into</vt:lpstr>
      <vt:lpstr>Authentication in Everyday Life</vt:lpstr>
      <vt:lpstr>Three Ways to Authenticate</vt:lpstr>
      <vt:lpstr>Something You Have</vt:lpstr>
      <vt:lpstr>Something You Are</vt:lpstr>
      <vt:lpstr>Common Authentication Strings</vt:lpstr>
      <vt:lpstr>Passwords / Passphrases</vt:lpstr>
      <vt:lpstr>Passwords / Passphrases</vt:lpstr>
      <vt:lpstr>Authentication Strings by Entropy</vt:lpstr>
      <vt:lpstr>Flow of Password-Based Authentication</vt:lpstr>
      <vt:lpstr>Passwords</vt:lpstr>
      <vt:lpstr>Usability Concerns</vt:lpstr>
      <vt:lpstr>Stealing Passwords from the User</vt:lpstr>
      <vt:lpstr>Social Engineering</vt:lpstr>
      <vt:lpstr>Phishing/Spoofing</vt:lpstr>
      <vt:lpstr>PowerPoint Presentation</vt:lpstr>
      <vt:lpstr>User Education</vt:lpstr>
      <vt:lpstr>Making PKI More Usable</vt:lpstr>
      <vt:lpstr>PowerPoint Presentation</vt:lpstr>
      <vt:lpstr>Blacklist Phishing URLs</vt:lpstr>
      <vt:lpstr>Unspoofable UI</vt:lpstr>
      <vt:lpstr>Never Type the Same Password Twice</vt:lpstr>
      <vt:lpstr>Stealing Passwords from the Website</vt:lpstr>
      <vt:lpstr>Different Passwords for Different Sites</vt:lpstr>
      <vt:lpstr>Violating User’s Physical Space</vt:lpstr>
      <vt:lpstr>Exploit “key pop-out” to reconstruct text from a distance</vt:lpstr>
      <vt:lpstr>Prevent Shoulder Surfing</vt:lpstr>
      <vt:lpstr>User Education</vt:lpstr>
      <vt:lpstr>Device Compromise</vt:lpstr>
      <vt:lpstr>Better Device Security</vt:lpstr>
      <vt:lpstr>On-line Guessing</vt:lpstr>
      <vt:lpstr>Password Guessing Strategies</vt:lpstr>
      <vt:lpstr>Guessing Common Passwords</vt:lpstr>
      <vt:lpstr>Guessing of Passwords/PINs</vt:lpstr>
      <vt:lpstr>Rate-limit Login Attempts</vt:lpstr>
      <vt:lpstr>Stronger Passwords</vt:lpstr>
      <vt:lpstr>Password Strength and Mnemonics</vt:lpstr>
      <vt:lpstr>Strong and memorable passwords with simple mnemonics?</vt:lpstr>
      <vt:lpstr>Users can memorize long passwords</vt:lpstr>
      <vt:lpstr>Stealing from Password Databases (“Offline Attacks”)</vt:lpstr>
      <vt:lpstr>Stealing the Password Database</vt:lpstr>
      <vt:lpstr>Hacking Password Databases</vt:lpstr>
      <vt:lpstr>Password Guessing Rates</vt:lpstr>
      <vt:lpstr>Password Hashing</vt:lpstr>
      <vt:lpstr>Store Hashed Passwords</vt:lpstr>
      <vt:lpstr>Recall: password guessing strategies</vt:lpstr>
      <vt:lpstr>Salting Passwords</vt:lpstr>
      <vt:lpstr>Salting Stops Precomputation</vt:lpstr>
      <vt:lpstr>Use a Slow Hash Function</vt:lpstr>
      <vt:lpstr>Rainbow Tables</vt:lpstr>
      <vt:lpstr>Rainbow Table Defense</vt:lpstr>
      <vt:lpstr>PowerPoint Presentation</vt:lpstr>
      <vt:lpstr>Stealing Passwords from Other Sites</vt:lpstr>
      <vt:lpstr>Password Management</vt:lpstr>
      <vt:lpstr>Password Recovery</vt:lpstr>
      <vt:lpstr>Clever password recovery procedures</vt:lpstr>
      <vt:lpstr>Password Managers</vt:lpstr>
      <vt:lpstr>Concerns with Password Managers</vt:lpstr>
      <vt:lpstr>Possibilities</vt:lpstr>
      <vt:lpstr>Network-Based Authentication</vt:lpstr>
      <vt:lpstr>Conventional password wisdom is often wrong</vt:lpstr>
      <vt:lpstr>PowerPoint Presentation</vt:lpstr>
      <vt:lpstr>Broad defense:   don’t rely on passwords as   sole authentication mechanism</vt:lpstr>
      <vt:lpstr>Multi-factor authentication</vt:lpstr>
      <vt:lpstr>Machine Learning in Authentication</vt:lpstr>
      <vt:lpstr>Test implicit signals,  fall back to 2nd factor</vt:lpstr>
      <vt:lpstr>Fall back to second factor</vt:lpstr>
      <vt:lpstr>Future of authentication?</vt:lpstr>
      <vt:lpstr>Biometric authentication?</vt:lpstr>
      <vt:lpstr>Preventing spoofing is hard</vt:lpstr>
      <vt:lpstr>And now for something completely different:  How to use passwords instead of PKI  for authenticated key exchange</vt:lpstr>
      <vt:lpstr>Recall: Diffie-Hellman Key Exchange</vt:lpstr>
      <vt:lpstr>Password-Authenticated Key Exchange</vt:lpstr>
      <vt:lpstr>PowerPoint Presentation</vt:lpstr>
      <vt:lpstr>Password recovery gone wrong</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432: Information Security Passwords and Biometrics</dc:title>
  <dc:creator>Nick Feamster</dc:creator>
  <cp:lastModifiedBy>Nick Feamster</cp:lastModifiedBy>
  <cp:revision>110</cp:revision>
  <dcterms:created xsi:type="dcterms:W3CDTF">2016-10-17T17:58:10Z</dcterms:created>
  <dcterms:modified xsi:type="dcterms:W3CDTF">2016-10-21T09:42:09Z</dcterms:modified>
</cp:coreProperties>
</file>